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9"/>
  </p:notesMasterIdLst>
  <p:sldIdLst>
    <p:sldId id="256" r:id="rId5"/>
    <p:sldId id="259" r:id="rId6"/>
    <p:sldId id="260" r:id="rId7"/>
    <p:sldId id="261" r:id="rId8"/>
    <p:sldId id="320" r:id="rId9"/>
    <p:sldId id="263" r:id="rId10"/>
    <p:sldId id="434" r:id="rId11"/>
    <p:sldId id="325" r:id="rId12"/>
    <p:sldId id="433" r:id="rId13"/>
    <p:sldId id="334" r:id="rId14"/>
    <p:sldId id="506" r:id="rId15"/>
    <p:sldId id="507" r:id="rId16"/>
    <p:sldId id="329" r:id="rId17"/>
    <p:sldId id="330" r:id="rId18"/>
    <p:sldId id="332" r:id="rId19"/>
    <p:sldId id="508" r:id="rId20"/>
    <p:sldId id="335" r:id="rId21"/>
    <p:sldId id="356" r:id="rId22"/>
    <p:sldId id="331" r:id="rId23"/>
    <p:sldId id="510" r:id="rId24"/>
    <p:sldId id="509" r:id="rId25"/>
    <p:sldId id="341" r:id="rId26"/>
    <p:sldId id="338" r:id="rId27"/>
    <p:sldId id="345" r:id="rId28"/>
    <p:sldId id="511" r:id="rId29"/>
    <p:sldId id="346" r:id="rId30"/>
    <p:sldId id="512" r:id="rId31"/>
    <p:sldId id="513" r:id="rId32"/>
    <p:sldId id="514" r:id="rId33"/>
    <p:sldId id="350" r:id="rId34"/>
    <p:sldId id="515" r:id="rId35"/>
    <p:sldId id="352" r:id="rId36"/>
    <p:sldId id="353" r:id="rId37"/>
    <p:sldId id="35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ovic, John" initials="MJ" lastIdx="9" clrIdx="0">
    <p:extLst/>
  </p:cmAuthor>
  <p:cmAuthor id="2" name="Rhinerson, Samantha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0" autoAdjust="0"/>
    <p:restoredTop sz="94660"/>
  </p:normalViewPr>
  <p:slideViewPr>
    <p:cSldViewPr>
      <p:cViewPr varScale="1">
        <p:scale>
          <a:sx n="89" d="100"/>
          <a:sy n="89" d="100"/>
        </p:scale>
        <p:origin x="-117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3AAF-B8C1-4A0E-B122-CB0FCC968900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6DDE1-9B90-4A08-BF9C-23878A52F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>
              <a:buNone/>
              <a:defRPr sz="4800" b="1" cap="none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3" descr="Q:\SAS\Project Folders\BJA BWC TTA\Admin\Images\15-CNA-logo-H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780" y="5339442"/>
            <a:ext cx="2758440" cy="98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Q:\SAS\Project Folders\BJA BWC TTA\Admin\Images\15-CNA-logo-H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228600"/>
            <a:ext cx="38404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026" name="Picture 2" descr="Q:\SAS\Project Folders\BJA BWC TTA\Admin\Images\15-CNA-logo-V.small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r="18453"/>
          <a:stretch/>
        </p:blipFill>
        <p:spPr bwMode="auto">
          <a:xfrm>
            <a:off x="7614642" y="6019800"/>
            <a:ext cx="925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5" name="Picture 2" descr="Q:\SAS\Project Folders\BJA BWC TTA\Admin\Images\15-CNA-logo-V.small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r="18453"/>
          <a:stretch/>
        </p:blipFill>
        <p:spPr bwMode="auto">
          <a:xfrm>
            <a:off x="7614642" y="6019800"/>
            <a:ext cx="925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0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40188" cy="457200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7200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Q:\SAS\Project Folders\BJA BWC TTA\Admin\Images\15-CNA-logo-V.small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r="18453"/>
          <a:stretch/>
        </p:blipFill>
        <p:spPr bwMode="auto">
          <a:xfrm>
            <a:off x="7614642" y="6019800"/>
            <a:ext cx="925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107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lumn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44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230437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0437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Q:\SAS\Project Folders\BJA BWC TTA\Admin\Images\15-CNA-logo-V.small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3" r="18453"/>
          <a:stretch/>
        </p:blipFill>
        <p:spPr bwMode="auto">
          <a:xfrm>
            <a:off x="7614642" y="6019800"/>
            <a:ext cx="925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D8587-F0F0-4E71-AEC1-8DDE4B7C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Pag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A17EDA-5B2B-49A8-8E3A-8D8B8C7540B7}" type="datetime1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34400" y="6407944"/>
            <a:ext cx="478632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A81D8587-F0F0-4E71-AEC1-8DDE4B7CEF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70" r:id="rId4"/>
    <p:sldLayoutId id="2147483669" r:id="rId5"/>
    <p:sldLayoutId id="2147483665" r:id="rId6"/>
    <p:sldLayoutId id="2147483667" r:id="rId7"/>
    <p:sldLayoutId id="2147483668" r:id="rId8"/>
    <p:sldLayoutId id="214748367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Lucida Sans Unicode" panose="020B0602030504020204" pitchFamily="34" charset="0"/>
        <a:buChar char="‣"/>
        <a:defRPr kumimoji="0" sz="27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Lucida Sans Unicode" panose="020B0602030504020204" pitchFamily="34" charset="0"/>
        <a:buChar char="‣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Lucida Sans Unicode" panose="020B0602030504020204" pitchFamily="34" charset="0"/>
        <a:buChar char="‣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Lucida Sans Unicode" panose="020B0602030504020204" pitchFamily="34" charset="0"/>
        <a:buChar char="‣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Font typeface="Lucida Sans Unicode" panose="020B0602030504020204" pitchFamily="34" charset="0"/>
        <a:buChar char="‣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2018 Body-Worn Camera </a:t>
            </a:r>
            <a:br>
              <a:rPr lang="en-US" dirty="0" smtClean="0"/>
            </a:br>
            <a:r>
              <a:rPr lang="en-US" dirty="0" smtClean="0"/>
              <a:t>Training &amp; Technical Assistance </a:t>
            </a:r>
            <a:br>
              <a:rPr lang="en-US" dirty="0" smtClean="0"/>
            </a:br>
            <a:r>
              <a:rPr lang="en-US" dirty="0" smtClean="0"/>
              <a:t>National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March 27-28,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772400" cy="137160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LUNCH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42270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Keynote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Chief Scott Thomson</a:t>
            </a:r>
          </a:p>
          <a:p>
            <a:r>
              <a:rPr lang="en-US" dirty="0" smtClean="0"/>
              <a:t>Camden County, New Jersey Police Department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4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Technological Issues with BWCs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Chief Scot </a:t>
            </a:r>
            <a:r>
              <a:rPr lang="en-US" b="1" dirty="0" err="1" smtClean="0"/>
              <a:t>Haug</a:t>
            </a:r>
            <a:r>
              <a:rPr lang="en-US" dirty="0" smtClean="0"/>
              <a:t>, Post Falls Police Department, CNA</a:t>
            </a:r>
          </a:p>
          <a:p>
            <a:r>
              <a:rPr lang="en-US" b="1" dirty="0" smtClean="0"/>
              <a:t>Elliot Harkavy</a:t>
            </a:r>
            <a:r>
              <a:rPr lang="en-US" dirty="0" smtClean="0"/>
              <a:t>, Senior Advisor, CNA</a:t>
            </a:r>
          </a:p>
          <a:p>
            <a:r>
              <a:rPr lang="en-US" b="1" dirty="0" smtClean="0"/>
              <a:t>Richard Waddell</a:t>
            </a:r>
            <a:r>
              <a:rPr lang="en-US" dirty="0" smtClean="0"/>
              <a:t>, Program Manager, Johns Hopkins University</a:t>
            </a:r>
          </a:p>
          <a:p>
            <a:r>
              <a:rPr lang="en-US" b="1" dirty="0" smtClean="0"/>
              <a:t>David </a:t>
            </a:r>
            <a:r>
              <a:rPr lang="en-US" b="1" dirty="0" err="1" smtClean="0"/>
              <a:t>Dossantos</a:t>
            </a:r>
            <a:r>
              <a:rPr lang="en-US" dirty="0" smtClean="0"/>
              <a:t>, Detective, Newark (NJ) Police Department</a:t>
            </a:r>
          </a:p>
          <a:p>
            <a:r>
              <a:rPr lang="en-US" b="1" dirty="0" smtClean="0"/>
              <a:t>Derek Meeks</a:t>
            </a:r>
            <a:r>
              <a:rPr lang="en-US" dirty="0" smtClean="0"/>
              <a:t>, Director of Technology Innovation, Washington Metro (DC) Police Department</a:t>
            </a:r>
          </a:p>
          <a:p>
            <a:r>
              <a:rPr lang="en-US" b="1" dirty="0" smtClean="0"/>
              <a:t>Joey </a:t>
            </a:r>
            <a:r>
              <a:rPr lang="en-US" b="1" dirty="0" err="1" smtClean="0"/>
              <a:t>Salers</a:t>
            </a:r>
            <a:r>
              <a:rPr lang="en-US" dirty="0" smtClean="0"/>
              <a:t>, Deputy, Newton County (GA) Sheriff’s Office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1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/>
              <a:t>Site </a:t>
            </a:r>
            <a:r>
              <a:rPr lang="en-US" sz="4400" dirty="0" smtClean="0"/>
              <a:t>Networking </a:t>
            </a:r>
            <a:r>
              <a:rPr lang="en-US" sz="4400" dirty="0"/>
              <a:t>A</a:t>
            </a:r>
            <a:r>
              <a:rPr lang="en-US" sz="4400" dirty="0" smtClean="0"/>
              <a:t>ctivity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will be a ‘café style’ session. </a:t>
            </a:r>
            <a:endParaRPr lang="en-US" dirty="0" smtClean="0"/>
          </a:p>
          <a:p>
            <a:r>
              <a:rPr lang="en-US" dirty="0" smtClean="0"/>
              <a:t>Participants will divide into three groups. </a:t>
            </a:r>
          </a:p>
          <a:p>
            <a:r>
              <a:rPr lang="en-US" dirty="0" smtClean="0"/>
              <a:t>The site </a:t>
            </a:r>
            <a:r>
              <a:rPr lang="en-US" dirty="0"/>
              <a:t>groups </a:t>
            </a:r>
            <a:r>
              <a:rPr lang="en-US" dirty="0" smtClean="0"/>
              <a:t>will remain in </a:t>
            </a:r>
            <a:r>
              <a:rPr lang="en-US" dirty="0"/>
              <a:t>each </a:t>
            </a:r>
            <a:r>
              <a:rPr lang="en-US" dirty="0" smtClean="0"/>
              <a:t>room; </a:t>
            </a:r>
            <a:r>
              <a:rPr lang="en-US" dirty="0"/>
              <a:t>the facilitators will rotate from room to </a:t>
            </a:r>
            <a:r>
              <a:rPr lang="en-US" dirty="0" smtClean="0"/>
              <a:t>room.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networking activity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042613"/>
              </p:ext>
            </p:extLst>
          </p:nvPr>
        </p:nvGraphicFramePr>
        <p:xfrm>
          <a:off x="2209800" y="3408839"/>
          <a:ext cx="4648200" cy="1848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970"/>
                <a:gridCol w="3168230"/>
              </a:tblGrid>
              <a:tr h="462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Topic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Room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8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BREAK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611607"/>
            <a:ext cx="5257800" cy="11997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	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49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Matters: BWCs, Research, Policy, and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John Markovic</a:t>
            </a:r>
            <a:r>
              <a:rPr lang="en-US" dirty="0" smtClean="0"/>
              <a:t>, Senior Policy Advisor, BJA</a:t>
            </a:r>
          </a:p>
          <a:p>
            <a:r>
              <a:rPr lang="en-US" b="1" dirty="0" err="1" smtClean="0"/>
              <a:t>Arif</a:t>
            </a:r>
            <a:r>
              <a:rPr lang="en-US" b="1" dirty="0" smtClean="0"/>
              <a:t> </a:t>
            </a:r>
            <a:r>
              <a:rPr lang="en-US" b="1" dirty="0" err="1" smtClean="0"/>
              <a:t>Alikhan</a:t>
            </a:r>
            <a:r>
              <a:rPr lang="en-US" dirty="0" smtClean="0"/>
              <a:t>, Director of Constitutional Policing and Policy, LAPD</a:t>
            </a:r>
          </a:p>
          <a:p>
            <a:r>
              <a:rPr lang="en-US" b="1" dirty="0" smtClean="0"/>
              <a:t>Dr. Craig Uchida</a:t>
            </a:r>
            <a:r>
              <a:rPr lang="en-US" dirty="0" smtClean="0"/>
              <a:t>, President, Justice &amp; Security Strategies,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94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Day 1Wrap-up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             John Markovic, </a:t>
            </a:r>
            <a:r>
              <a:rPr lang="en-US" sz="2000" dirty="0" smtClean="0"/>
              <a:t>Senior Policy Advisor, BJA	</a:t>
            </a:r>
          </a:p>
          <a:p>
            <a:r>
              <a:rPr lang="en-US" sz="2000" b="1" dirty="0" smtClean="0"/>
              <a:t>Dr. James “Chip” Coldren</a:t>
            </a:r>
            <a:r>
              <a:rPr lang="en-US" sz="2000" dirty="0" smtClean="0"/>
              <a:t>, BWC TTA Director, CNA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40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2018 Body-Worn Camera </a:t>
            </a:r>
            <a:br>
              <a:rPr lang="en-US" dirty="0" smtClean="0"/>
            </a:br>
            <a:r>
              <a:rPr lang="en-US" dirty="0" smtClean="0"/>
              <a:t>Training &amp; Technical Assistance </a:t>
            </a:r>
            <a:br>
              <a:rPr lang="en-US" dirty="0" smtClean="0"/>
            </a:br>
            <a:r>
              <a:rPr lang="en-US" dirty="0" smtClean="0"/>
              <a:t>National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March 27-28,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</a:t>
            </a:r>
            <a:r>
              <a:rPr lang="en-US" b="1" dirty="0" smtClean="0"/>
              <a:t>James R. “Chip” </a:t>
            </a:r>
            <a:r>
              <a:rPr lang="en-US" b="1" dirty="0" smtClean="0"/>
              <a:t>Coldren</a:t>
            </a:r>
            <a:r>
              <a:rPr lang="en-US" dirty="0" smtClean="0"/>
              <a:t>, Managing Director, CNA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550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Introductions and </a:t>
            </a:r>
            <a:br>
              <a:rPr lang="en-US" sz="4400" dirty="0" smtClean="0"/>
            </a:br>
            <a:r>
              <a:rPr lang="en-US" sz="4400" dirty="0" smtClean="0"/>
              <a:t>Agenda Overview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458200" cy="1199704"/>
          </a:xfrm>
        </p:spPr>
        <p:txBody>
          <a:bodyPr>
            <a:normAutofit/>
          </a:bodyPr>
          <a:lstStyle/>
          <a:p>
            <a:r>
              <a:rPr lang="en-US" sz="1900" b="1" dirty="0" smtClean="0"/>
              <a:t>John Markovic</a:t>
            </a:r>
            <a:r>
              <a:rPr lang="en-US" sz="1900" dirty="0" smtClean="0"/>
              <a:t>, Senior Policy Advisor, Bureau of Justice Assistance </a:t>
            </a:r>
          </a:p>
          <a:p>
            <a:r>
              <a:rPr lang="en-US" sz="1900" b="1" dirty="0" smtClean="0"/>
              <a:t>Dr. James “Chip” R. Coldren</a:t>
            </a:r>
            <a:r>
              <a:rPr lang="en-US" sz="1900" dirty="0" smtClean="0"/>
              <a:t>, BWC TTA Director, CNA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297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Site Progress and Accomplishments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TTA Workshops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TTA Workshops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BJA Director’s Remarks</a:t>
            </a:r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BJA’s BWC Performance Measurement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Keynote Presentation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Site Networking, Reflection, and Planning</a:t>
            </a:r>
          </a:p>
          <a:p>
            <a:r>
              <a:rPr lang="en-US" dirty="0" smtClean="0"/>
              <a:t>Closing Remarks and Wrap-up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8587-F0F0-4E71-AEC1-8DDE4B7CEF7F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6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Site Progress and Accomplishments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032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session will involve a group discussion through which the sites present their projects briefly and talk about progress, challenges, positive developments,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Progress and Accomplishments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09682"/>
              </p:ext>
            </p:extLst>
          </p:nvPr>
        </p:nvGraphicFramePr>
        <p:xfrm>
          <a:off x="2971800" y="3200399"/>
          <a:ext cx="3699847" cy="3019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018"/>
                <a:gridCol w="2521829"/>
              </a:tblGrid>
              <a:tr h="471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Group</a:t>
                      </a:r>
                      <a:endParaRPr lang="en-US" sz="24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Room</a:t>
                      </a:r>
                      <a:endParaRPr lang="en-US" sz="24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2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5</a:t>
                      </a:r>
                      <a:endParaRPr lang="en-US" sz="24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BWC TTA Workshops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spcBef>
                <a:spcPts val="600"/>
              </a:spcBef>
              <a:spcAft>
                <a:spcPts val="600"/>
              </a:spcAft>
            </a:pPr>
            <a:endParaRPr lang="en-US" sz="2800" dirty="0"/>
          </a:p>
          <a:p>
            <a:pPr lvl="1"/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TTA Workshops </a:t>
            </a:r>
            <a:r>
              <a:rPr lang="en-US" sz="2400" dirty="0" smtClean="0"/>
              <a:t>(9:30 am)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58085"/>
              </p:ext>
            </p:extLst>
          </p:nvPr>
        </p:nvGraphicFramePr>
        <p:xfrm>
          <a:off x="914400" y="1371600"/>
          <a:ext cx="7239000" cy="42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196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TTA</a:t>
                      </a:r>
                      <a:r>
                        <a:rPr lang="en-US" sz="2000" baseline="0" dirty="0" smtClean="0"/>
                        <a:t> Workshop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Room </a:t>
                      </a:r>
                      <a:endParaRPr lang="en-US" sz="2000" dirty="0"/>
                    </a:p>
                  </a:txBody>
                  <a:tcPr/>
                </a:tc>
              </a:tr>
              <a:tr h="5196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Procurement Considerations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896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Body-Worn Camera Policy Issues and Trends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896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Managing Digital Footage: Storage, Redaction, Tagging,</a:t>
                      </a:r>
                      <a:r>
                        <a:rPr lang="en-US" sz="2000" baseline="0" dirty="0" smtClean="0"/>
                        <a:t> and Retrieval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1281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Working with Prosecutors on the Evidentiary</a:t>
                      </a:r>
                      <a:r>
                        <a:rPr lang="en-US" sz="2000" baseline="0" dirty="0" smtClean="0"/>
                        <a:t> Value of </a:t>
                      </a:r>
                      <a:r>
                        <a:rPr lang="en-US" sz="2000" dirty="0" smtClean="0"/>
                        <a:t>BWCs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6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7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TTA Workshops </a:t>
            </a:r>
            <a:r>
              <a:rPr lang="en-US" sz="2400" dirty="0" smtClean="0"/>
              <a:t>(10:50 am)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41127"/>
              </p:ext>
            </p:extLst>
          </p:nvPr>
        </p:nvGraphicFramePr>
        <p:xfrm>
          <a:off x="914400" y="1371600"/>
          <a:ext cx="7239000" cy="42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196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TTA</a:t>
                      </a:r>
                      <a:r>
                        <a:rPr lang="en-US" sz="2000" baseline="0" dirty="0" smtClean="0"/>
                        <a:t> Workshop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Room </a:t>
                      </a:r>
                      <a:endParaRPr lang="en-US" sz="2000" dirty="0"/>
                    </a:p>
                  </a:txBody>
                  <a:tcPr/>
                </a:tc>
              </a:tr>
              <a:tr h="51968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Procurement Considerations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896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Body-Worn Camera Policy Issues and Trends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896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Managing</a:t>
                      </a:r>
                      <a:r>
                        <a:rPr lang="en-US" sz="2000" baseline="0" dirty="0" smtClean="0"/>
                        <a:t> Digital Footage: Storage, Redaction, Tagging, and Retrieval 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1281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Working with Prosecutors and the Evidentiary Value of BWCs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4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BJA Director’s Remarks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John Adler, </a:t>
            </a:r>
            <a:r>
              <a:rPr lang="en-US" dirty="0" smtClean="0"/>
              <a:t>Director, BJA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5282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LUNCH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8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BJA’s BWC Performance Measurement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Laura Wyckoff, </a:t>
            </a:r>
            <a:r>
              <a:rPr lang="en-US" dirty="0" smtClean="0"/>
              <a:t>BJA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41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Introductions and Agenda Overview</a:t>
            </a:r>
          </a:p>
          <a:p>
            <a:r>
              <a:rPr lang="en-US" dirty="0" smtClean="0"/>
              <a:t>BWC 101 –Building a Foundation for your BWC Initiative</a:t>
            </a:r>
          </a:p>
          <a:p>
            <a:r>
              <a:rPr lang="en-US" dirty="0" smtClean="0"/>
              <a:t>BWC Case Studies: Voices from the Field</a:t>
            </a:r>
          </a:p>
          <a:p>
            <a:r>
              <a:rPr lang="en-US" dirty="0" smtClean="0"/>
              <a:t>Break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Meet </a:t>
            </a:r>
            <a:r>
              <a:rPr lang="en-US" dirty="0">
                <a:solidFill>
                  <a:schemeClr val="accent1"/>
                </a:solidFill>
              </a:rPr>
              <a:t>your SMEs and </a:t>
            </a:r>
            <a:r>
              <a:rPr lang="en-US" dirty="0" smtClean="0">
                <a:solidFill>
                  <a:schemeClr val="accent1"/>
                </a:solidFill>
              </a:rPr>
              <a:t>Analysts</a:t>
            </a:r>
          </a:p>
          <a:p>
            <a:r>
              <a:rPr lang="en-US" dirty="0" smtClean="0"/>
              <a:t>Lunch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Keynote Presentation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Technological Issues with BWCs</a:t>
            </a:r>
          </a:p>
          <a:p>
            <a:r>
              <a:rPr lang="en-US" dirty="0" smtClean="0"/>
              <a:t>Site Networking Activity </a:t>
            </a:r>
          </a:p>
          <a:p>
            <a:r>
              <a:rPr lang="en-US" sz="2700" dirty="0" smtClean="0"/>
              <a:t>Break</a:t>
            </a:r>
          </a:p>
          <a:p>
            <a:r>
              <a:rPr lang="en-US" dirty="0" smtClean="0"/>
              <a:t>Context Matters: BWCs, Research, Policy, and Practice</a:t>
            </a:r>
          </a:p>
          <a:p>
            <a:r>
              <a:rPr lang="en-US" dirty="0" smtClean="0"/>
              <a:t>Day 1 Wrap-up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Overview – April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Keynote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Seth Stoughton,</a:t>
            </a:r>
            <a:r>
              <a:rPr lang="en-US" dirty="0" smtClean="0"/>
              <a:t> Assistant Professor of Law, University of South Carolina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7669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68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/>
              <a:t>Site </a:t>
            </a:r>
            <a:r>
              <a:rPr lang="en-US" sz="4400" dirty="0" smtClean="0"/>
              <a:t>Networking, Reflection, </a:t>
            </a:r>
            <a:r>
              <a:rPr lang="en-US" sz="4400" dirty="0"/>
              <a:t>and </a:t>
            </a:r>
            <a:r>
              <a:rPr lang="en-US" sz="4400" dirty="0" smtClean="0"/>
              <a:t>Planning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Break out rooms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0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Sites will divide </a:t>
            </a:r>
            <a:r>
              <a:rPr lang="en-US" sz="2800" dirty="0" smtClean="0"/>
              <a:t>into five </a:t>
            </a:r>
            <a:r>
              <a:rPr lang="en-US" sz="2800" dirty="0"/>
              <a:t>groups and assess how information from this meeting will  inform their plans for the next 6-12 </a:t>
            </a:r>
            <a:r>
              <a:rPr lang="en-US" sz="2800" dirty="0" smtClean="0"/>
              <a:t>months.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Reflection and Planning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36350"/>
              </p:ext>
            </p:extLst>
          </p:nvPr>
        </p:nvGraphicFramePr>
        <p:xfrm>
          <a:off x="2971800" y="3048000"/>
          <a:ext cx="3733800" cy="347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828"/>
                <a:gridCol w="2544972"/>
              </a:tblGrid>
              <a:tr h="542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Group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Room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6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6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5</a:t>
                      </a:r>
                      <a:endParaRPr lang="en-US" sz="24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2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Closing Remarks and Wrap-up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7772400" cy="119970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John Markovic,</a:t>
            </a:r>
            <a:r>
              <a:rPr lang="en-US" sz="2000" dirty="0" smtClean="0"/>
              <a:t> Senior Policy Advisor, BJA</a:t>
            </a:r>
            <a:endParaRPr lang="en-US" sz="2000" b="1" dirty="0" smtClean="0"/>
          </a:p>
          <a:p>
            <a:r>
              <a:rPr lang="en-US" sz="2000" b="1" dirty="0" smtClean="0"/>
              <a:t>Dr. James “Chip” Coldren</a:t>
            </a:r>
            <a:r>
              <a:rPr lang="en-US" sz="2000" dirty="0" smtClean="0"/>
              <a:t>, BWC TTA Director, CNA</a:t>
            </a:r>
          </a:p>
        </p:txBody>
      </p:sp>
    </p:spTree>
    <p:extLst>
      <p:ext uri="{BB962C8B-B14F-4D97-AF65-F5344CB8AC3E}">
        <p14:creationId xmlns:p14="http://schemas.microsoft.com/office/powerpoint/2010/main" val="4539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BWC 101 – Building a Foundation for your BWC Initiative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76600"/>
            <a:ext cx="6477000" cy="153471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	</a:t>
            </a:r>
            <a:r>
              <a:rPr lang="en-US" sz="2000" b="1" dirty="0" smtClean="0"/>
              <a:t>John Markovic</a:t>
            </a:r>
            <a:r>
              <a:rPr lang="en-US" sz="2000" dirty="0" smtClean="0"/>
              <a:t>, </a:t>
            </a:r>
            <a:r>
              <a:rPr lang="en-US" sz="2000" dirty="0"/>
              <a:t>Senior Policy Advisor, </a:t>
            </a:r>
            <a:r>
              <a:rPr lang="en-US" sz="2000" dirty="0" smtClean="0"/>
              <a:t>Bureau of Justice Assistance</a:t>
            </a:r>
          </a:p>
          <a:p>
            <a:r>
              <a:rPr lang="en-US" sz="2000" b="1" dirty="0" smtClean="0"/>
              <a:t>Dr. Michael White</a:t>
            </a:r>
            <a:r>
              <a:rPr lang="en-US" sz="2000" dirty="0" smtClean="0"/>
              <a:t>, BWC TTA Co-Director &amp; Professor, Arizona State University</a:t>
            </a:r>
          </a:p>
          <a:p>
            <a:r>
              <a:rPr lang="en-US" sz="2000" b="1" dirty="0" smtClean="0"/>
              <a:t>Denise Rodriguez, </a:t>
            </a:r>
            <a:r>
              <a:rPr lang="en-US" sz="2000" dirty="0" smtClean="0"/>
              <a:t>BWC TTA Project Manager</a:t>
            </a:r>
            <a:r>
              <a:rPr lang="en-US" sz="2000" smtClean="0"/>
              <a:t>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7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  <a:p>
            <a:endParaRPr lang="en-US" dirty="0"/>
          </a:p>
          <a:p>
            <a:r>
              <a:rPr lang="en-US" dirty="0"/>
              <a:t>Comments?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8587-F0F0-4E71-AEC1-8DDE4B7CEF7F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BWC Case Studies: </a:t>
            </a:r>
            <a:br>
              <a:rPr lang="en-US" sz="4400" dirty="0" smtClean="0"/>
            </a:br>
            <a:r>
              <a:rPr lang="en-US" sz="4400" dirty="0" smtClean="0"/>
              <a:t>Voices from the field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1828799"/>
          </a:xfrm>
        </p:spPr>
        <p:txBody>
          <a:bodyPr>
            <a:normAutofit/>
          </a:bodyPr>
          <a:lstStyle/>
          <a:p>
            <a:r>
              <a:rPr lang="en-US" sz="1800" b="1" dirty="0"/>
              <a:t>Dr. Charles Katz</a:t>
            </a:r>
            <a:r>
              <a:rPr lang="en-US" sz="1800" dirty="0"/>
              <a:t>, Professor, Arizona State University </a:t>
            </a:r>
          </a:p>
          <a:p>
            <a:r>
              <a:rPr lang="en-US" sz="1800" b="1" dirty="0" smtClean="0"/>
              <a:t>Lt. Anthony Moffa</a:t>
            </a:r>
            <a:r>
              <a:rPr lang="en-US" sz="1800" dirty="0" smtClean="0"/>
              <a:t>, Camden County (NJ) Police Department</a:t>
            </a:r>
          </a:p>
          <a:p>
            <a:r>
              <a:rPr lang="en-US" sz="1800" b="1" dirty="0" smtClean="0"/>
              <a:t>Cmdr. Douglas Steele</a:t>
            </a:r>
            <a:r>
              <a:rPr lang="en-US" sz="1800" dirty="0" smtClean="0"/>
              <a:t>, Peoria (AZ) Police Department</a:t>
            </a:r>
            <a:endParaRPr lang="en-US" sz="1800" dirty="0"/>
          </a:p>
          <a:p>
            <a:r>
              <a:rPr lang="en-US" sz="1800" dirty="0" smtClean="0"/>
              <a:t>Evanston/NW</a:t>
            </a:r>
          </a:p>
          <a:p>
            <a:r>
              <a:rPr lang="en-US" sz="1800" dirty="0" smtClean="0"/>
              <a:t>Chicago Police Department </a:t>
            </a:r>
          </a:p>
          <a:p>
            <a:endParaRPr lang="en-US" sz="1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7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7724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BREAK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68711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	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62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</a:rPr>
              <a:t>Meet Your Subject Matter Experts and Analysts</a:t>
            </a:r>
            <a:endParaRPr lang="en-US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05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r>
              <a:rPr lang="en-US" sz="2400" dirty="0"/>
              <a:t>Attendees should report to their assigned breakout rooms. Group numbers are noted on the back of your name badge.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8587-F0F0-4E71-AEC1-8DDE4B7CEF7F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Breakout Groups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73536"/>
              </p:ext>
            </p:extLst>
          </p:nvPr>
        </p:nvGraphicFramePr>
        <p:xfrm>
          <a:off x="609600" y="2133601"/>
          <a:ext cx="7924800" cy="4506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970"/>
                <a:gridCol w="1935164"/>
                <a:gridCol w="3036668"/>
                <a:gridCol w="2048998"/>
              </a:tblGrid>
              <a:tr h="5443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Room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BWC TTA Lead/ Subject Matter Experts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BWC TTA Analysts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Dan Zehnder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Orlando</a:t>
                      </a:r>
                      <a:r>
                        <a:rPr lang="en-US" sz="1800" baseline="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 Cuevas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Samantha Rhinerson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3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Scot Haug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Damon Mosler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Lily Robin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Steve Rickman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Harold Medlock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Samantha Rhinerson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Carrie Shelton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Dr. Janne Gaub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Dr. Mike White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Dr. Charles Katz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Michaela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</a:rPr>
                        <a:t>Flippin</a:t>
                      </a: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86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Dr. Craig</a:t>
                      </a:r>
                      <a:r>
                        <a:rPr lang="en-US" sz="2000" baseline="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 Uchida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Clark </a:t>
                      </a:r>
                      <a:r>
                        <a:rPr lang="en-US" sz="2000" baseline="0" dirty="0" err="1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Kimerer</a:t>
                      </a:r>
                      <a:endParaRPr lang="en-US" sz="2000" baseline="0" dirty="0" smtClean="0">
                        <a:effectLst/>
                        <a:latin typeface="Constantia"/>
                        <a:ea typeface="Constantia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Christine Connor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John Buchanan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onstantia"/>
                          <a:ea typeface="Constantia"/>
                          <a:cs typeface="Times New Roman"/>
                        </a:rPr>
                        <a:t>Mariel Shutinya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04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WC_Presentation_Template">
  <a:themeElements>
    <a:clrScheme name="BWC TTA">
      <a:dk1>
        <a:sysClr val="windowText" lastClr="000000"/>
      </a:dk1>
      <a:lt1>
        <a:sysClr val="window" lastClr="FFFFFF"/>
      </a:lt1>
      <a:dk2>
        <a:srgbClr val="1F497D"/>
      </a:dk2>
      <a:lt2>
        <a:srgbClr val="DBE3F1"/>
      </a:lt2>
      <a:accent1>
        <a:srgbClr val="0087C2"/>
      </a:accent1>
      <a:accent2>
        <a:srgbClr val="8DC63F"/>
      </a:accent2>
      <a:accent3>
        <a:srgbClr val="8064A2"/>
      </a:accent3>
      <a:accent4>
        <a:srgbClr val="A20641"/>
      </a:accent4>
      <a:accent5>
        <a:srgbClr val="7F7F7F"/>
      </a:accent5>
      <a:accent6>
        <a:srgbClr val="19ADFF"/>
      </a:accent6>
      <a:hlink>
        <a:srgbClr val="0000FF"/>
      </a:hlink>
      <a:folHlink>
        <a:srgbClr val="800080"/>
      </a:folHlink>
    </a:clrScheme>
    <a:fontScheme name="BWC TTA">
      <a:majorFont>
        <a:latin typeface="Corbel"/>
        <a:ea typeface=""/>
        <a:cs typeface=""/>
      </a:majorFont>
      <a:minorFont>
        <a:latin typeface="Constant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274EC76929D41B8E528FC2D1B7C21" ma:contentTypeVersion="0" ma:contentTypeDescription="Create a new document." ma:contentTypeScope="" ma:versionID="be4557d3ce82906c31111b8790621b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5ECB37-C157-40EF-B563-EC5A40B75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609F17-C911-4DD2-9B6B-A9B64E9805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DF864-1D7F-40F7-BC9D-D0753E3629F6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BWC_Presentation_Template</Template>
  <TotalTime>931</TotalTime>
  <Words>712</Words>
  <Application>Microsoft Office PowerPoint</Application>
  <PresentationFormat>On-screen Show (4:3)</PresentationFormat>
  <Paragraphs>159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BWC_Presentation_Template</vt:lpstr>
      <vt:lpstr>2018 Body-Worn Camera  Training &amp; Technical Assistance  National Meeting </vt:lpstr>
      <vt:lpstr>Introductions and  Agenda Overview</vt:lpstr>
      <vt:lpstr>Agenda Overview – April 10</vt:lpstr>
      <vt:lpstr>BWC 101 – Building a Foundation for your BWC Initiative</vt:lpstr>
      <vt:lpstr>Thank you!</vt:lpstr>
      <vt:lpstr>BWC Case Studies:  Voices from the field</vt:lpstr>
      <vt:lpstr>BREAK</vt:lpstr>
      <vt:lpstr>Meet Your Subject Matter Experts and Analysts</vt:lpstr>
      <vt:lpstr>Breakout Groups</vt:lpstr>
      <vt:lpstr>LUNCH</vt:lpstr>
      <vt:lpstr>Keynote Presentation</vt:lpstr>
      <vt:lpstr>Technological Issues with BWCs</vt:lpstr>
      <vt:lpstr>Site Networking Activity</vt:lpstr>
      <vt:lpstr>Site networking activity</vt:lpstr>
      <vt:lpstr>BREAK</vt:lpstr>
      <vt:lpstr>Context Matters: BWCs, Research, Policy, and Practice</vt:lpstr>
      <vt:lpstr>Day 1Wrap-up</vt:lpstr>
      <vt:lpstr>2018 Body-Worn Camera  Training &amp; Technical Assistance  National Meeting </vt:lpstr>
      <vt:lpstr>Overview of Day 2</vt:lpstr>
      <vt:lpstr>Agenda Overview</vt:lpstr>
      <vt:lpstr>Site Progress and Accomplishments</vt:lpstr>
      <vt:lpstr>Site Progress and Accomplishments</vt:lpstr>
      <vt:lpstr>BWC TTA Workshops</vt:lpstr>
      <vt:lpstr>TTA Workshops (9:30 am)</vt:lpstr>
      <vt:lpstr>BREAK</vt:lpstr>
      <vt:lpstr>TTA Workshops (10:50 am)</vt:lpstr>
      <vt:lpstr>BJA Director’s Remarks</vt:lpstr>
      <vt:lpstr>LUNCH</vt:lpstr>
      <vt:lpstr>BJA’s BWC Performance Measurement </vt:lpstr>
      <vt:lpstr>Keynote Presentation</vt:lpstr>
      <vt:lpstr>BREAK</vt:lpstr>
      <vt:lpstr>Site Networking, Reflection, and Planning</vt:lpstr>
      <vt:lpstr>Site Reflection and Planning</vt:lpstr>
      <vt:lpstr>Closing Remarks and Wrap-up</vt:lpstr>
    </vt:vector>
  </TitlesOfParts>
  <Company>CNA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Body-Worn Camera  Training &amp; Technical Assistance  National Meeting</dc:title>
  <dc:creator>Denise Rodriguez</dc:creator>
  <cp:lastModifiedBy>Rhinerson, Samantha</cp:lastModifiedBy>
  <cp:revision>67</cp:revision>
  <dcterms:created xsi:type="dcterms:W3CDTF">2017-03-25T02:39:20Z</dcterms:created>
  <dcterms:modified xsi:type="dcterms:W3CDTF">2018-03-05T19:13:03Z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0x010100C19274EC76929D41B8E528FC2D1B7C21</vt:lpwstr>
  </property>
</Properties>
</file>