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2" r:id="rId5"/>
    <p:sldId id="284" r:id="rId6"/>
    <p:sldId id="285" r:id="rId7"/>
    <p:sldId id="263" r:id="rId8"/>
    <p:sldId id="264" r:id="rId9"/>
    <p:sldId id="265" r:id="rId10"/>
    <p:sldId id="266" r:id="rId11"/>
    <p:sldId id="267" r:id="rId12"/>
    <p:sldId id="276" r:id="rId13"/>
    <p:sldId id="279" r:id="rId14"/>
    <p:sldId id="277" r:id="rId15"/>
    <p:sldId id="286" r:id="rId16"/>
    <p:sldId id="302" r:id="rId17"/>
    <p:sldId id="281" r:id="rId18"/>
    <p:sldId id="287" r:id="rId19"/>
    <p:sldId id="289" r:id="rId20"/>
    <p:sldId id="293" r:id="rId21"/>
    <p:sldId id="298" r:id="rId22"/>
    <p:sldId id="290" r:id="rId23"/>
    <p:sldId id="299" r:id="rId24"/>
    <p:sldId id="300" r:id="rId25"/>
    <p:sldId id="294" r:id="rId26"/>
    <p:sldId id="291" r:id="rId27"/>
    <p:sldId id="295" r:id="rId28"/>
    <p:sldId id="296" r:id="rId29"/>
    <p:sldId id="297" r:id="rId30"/>
    <p:sldId id="301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D46D0-A2CA-074C-9F57-9A7A12B4B76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8712D-02D7-164D-9DAE-48BE1BA4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712D-02D7-164D-9DAE-48BE1BA442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5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Seattle hackathon and Bellingham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712D-02D7-164D-9DAE-48BE1BA442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5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https://www.linkedin.com/pulse/dont-believe-hype-behind-automated-video-redaction-software-varah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712D-02D7-164D-9DAE-48BE1BA442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r>
              <a:rPr lang="en-US" baseline="0" dirty="0" smtClean="0"/>
              <a:t> Seattle PD for full blurring and muting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712D-02D7-164D-9DAE-48BE1BA442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9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r>
              <a:rPr lang="en-US" baseline="0" dirty="0" smtClean="0"/>
              <a:t> Seattle PD for full blurring and muting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712D-02D7-164D-9DAE-48BE1BA442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4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r>
              <a:rPr lang="en-US" baseline="0" dirty="0" smtClean="0"/>
              <a:t> Seattle PD for full blurring and muting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712D-02D7-164D-9DAE-48BE1BA442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3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https://www.bja.gov/bwc/pdfs/BodyCameraExemptionRedactionGuidelines.pdf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712D-02D7-164D-9DAE-48BE1BA442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93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Most offer</a:t>
            </a:r>
            <a:r>
              <a:rPr lang="en-US" baseline="0" dirty="0" smtClean="0"/>
              <a:t> as redaction as part of digital Evidence Management offerings.</a:t>
            </a:r>
            <a:endParaRPr lang="en-US" dirty="0" smtClean="0"/>
          </a:p>
          <a:p>
            <a:pPr lvl="2"/>
            <a:r>
              <a:rPr lang="en-US" dirty="0" smtClean="0"/>
              <a:t>Taser/Axon – offers Digital Evidence Management (DEM) through Evidence.com Axon Suite &amp; includes audio and video redaction with some automation in Microsoft Azure Government Cloud or </a:t>
            </a:r>
            <a:r>
              <a:rPr lang="en-US" dirty="0" err="1" smtClean="0"/>
              <a:t>on-premise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Vievu</a:t>
            </a:r>
            <a:r>
              <a:rPr lang="en-US" dirty="0" smtClean="0"/>
              <a:t> – Automatic Video Redaction (AVR) includes audio and video redaction with some automation in Microsoft Azure Government Cloud or </a:t>
            </a:r>
            <a:r>
              <a:rPr lang="en-US" dirty="0" err="1" smtClean="0"/>
              <a:t>on-premise</a:t>
            </a:r>
            <a:r>
              <a:rPr lang="en-US" dirty="0" smtClean="0"/>
              <a:t> offering face or full body blurring.</a:t>
            </a:r>
          </a:p>
          <a:p>
            <a:pPr lvl="2"/>
            <a:r>
              <a:rPr lang="en-US" dirty="0" smtClean="0"/>
              <a:t>Digital Ally – offers DEM through VuVault with redaction tools.</a:t>
            </a:r>
          </a:p>
          <a:p>
            <a:pPr lvl="2"/>
            <a:r>
              <a:rPr lang="en-US" dirty="0" smtClean="0"/>
              <a:t>Utility – offers DEM through Smart Redaction &amp; includes audio and video redaction with some automation.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712D-02D7-164D-9DAE-48BE1BA442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6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movie editors like iMovie</a:t>
            </a:r>
            <a:r>
              <a:rPr lang="en-US" baseline="0" dirty="0" smtClean="0"/>
              <a:t> and Microsoft, etc., Apple Final Cut, </a:t>
            </a:r>
            <a:r>
              <a:rPr lang="en-US" baseline="0" dirty="0" err="1" smtClean="0"/>
              <a:t>GreyMeta</a:t>
            </a:r>
            <a:r>
              <a:rPr lang="en-US" baseline="0" dirty="0" smtClean="0"/>
              <a:t>, IBM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712D-02D7-164D-9DAE-48BE1BA442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50950"/>
            <a:ext cx="3062550" cy="1750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80" y="4572000"/>
            <a:ext cx="2488119" cy="1421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80" y="4572000"/>
            <a:ext cx="2488119" cy="14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0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67FD4C-169A-44B3-ACAB-9D53F1BD550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1D8587-F0F0-4E71-AEC1-8DDE4B7CEF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Lucida Sans Unicode" panose="020B0602030504020204" pitchFamily="34" charset="0"/>
        <a:buChar char="‣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Lucida Sans Unicode" panose="020B0602030504020204" pitchFamily="34" charset="0"/>
        <a:buChar char="‣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Lucida Sans Unicode" panose="020B0602030504020204" pitchFamily="34" charset="0"/>
        <a:buChar char="‣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Font typeface="Lucida Sans Unicode" panose="020B0602030504020204" pitchFamily="34" charset="0"/>
        <a:buChar char="‣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Font typeface="Lucida Sans Unicode" panose="020B0602030504020204" pitchFamily="34" charset="0"/>
        <a:buChar char="‣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xon.io/products/evidence" TargetMode="External"/><Relationship Id="rId4" Type="http://schemas.openxmlformats.org/officeDocument/2006/relationships/hyperlink" Target="https://www.youtube.com/watch?v=H8ULLF8H4tU" TargetMode="External"/><Relationship Id="rId5" Type="http://schemas.openxmlformats.org/officeDocument/2006/relationships/hyperlink" Target="http://www.digitalallyinc.com/software.cfm" TargetMode="External"/><Relationship Id="rId6" Type="http://schemas.openxmlformats.org/officeDocument/2006/relationships/hyperlink" Target="https://www.youtube.com/watch?v=AQZffBxlPwI" TargetMode="External"/><Relationship Id="rId7" Type="http://schemas.openxmlformats.org/officeDocument/2006/relationships/hyperlink" Target="http://www.motorolasolutions.com/content/dam/msi/images/solutions/digital-evidence-management/digital-evidence-management-solution-dems-brochure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8KXk-V_djE" TargetMode="External"/><Relationship Id="rId4" Type="http://schemas.openxmlformats.org/officeDocument/2006/relationships/hyperlink" Target="https://www.youtube.com/watch?v=bWosT5aROiA" TargetMode="External"/><Relationship Id="rId5" Type="http://schemas.openxmlformats.org/officeDocument/2006/relationships/hyperlink" Target="https://www.youtube.com/watch?v=Y-FGUwOIarc" TargetMode="External"/><Relationship Id="rId6" Type="http://schemas.openxmlformats.org/officeDocument/2006/relationships/hyperlink" Target="https://www.youtube.com/watch?v=IQ-xNeHXvdw" TargetMode="External"/><Relationship Id="rId7" Type="http://schemas.openxmlformats.org/officeDocument/2006/relationships/hyperlink" Target="http://us.getac.com/Solutions/veretos-mvs/Veretos-MVS.html#bwc" TargetMode="External"/><Relationship Id="rId8" Type="http://schemas.openxmlformats.org/officeDocument/2006/relationships/hyperlink" Target="https://www.youtube.com/watch?v=GYE5VrJxol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policerecordsmanagement.com/public-records-requests/" TargetMode="External"/><Relationship Id="rId3" Type="http://schemas.openxmlformats.org/officeDocument/2006/relationships/hyperlink" Target="http://blueskysafeguard.com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Relationship Id="rId3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cduchida@jssinc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829761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effectLst/>
              </a:rPr>
              <a:t>Video Analytics, Redaction, and Your Agency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937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Craig D. Uchida and Clark </a:t>
            </a:r>
            <a:r>
              <a:rPr lang="en-US" dirty="0" err="1" smtClean="0"/>
              <a:t>Kimerer</a:t>
            </a:r>
            <a:endParaRPr lang="en-US" dirty="0" smtClean="0"/>
          </a:p>
          <a:p>
            <a:r>
              <a:rPr lang="en-US" dirty="0" smtClean="0"/>
              <a:t>Justice &amp; Security Strategies, Inc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Moderator: Eliot </a:t>
            </a:r>
            <a:r>
              <a:rPr lang="en-US" dirty="0" err="1" smtClean="0"/>
              <a:t>Harkavy</a:t>
            </a:r>
            <a:r>
              <a:rPr lang="en-US" dirty="0" smtClean="0"/>
              <a:t>, CNA</a:t>
            </a:r>
            <a:endParaRPr lang="en-US" dirty="0" smtClean="0"/>
          </a:p>
          <a:p>
            <a:r>
              <a:rPr lang="en-US" dirty="0" smtClean="0"/>
              <a:t>March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019800" cy="4525963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endParaRPr lang="en-US" sz="2800" dirty="0" smtClean="0"/>
          </a:p>
          <a:p>
            <a:pPr marL="393192" lvl="1" indent="0">
              <a:buNone/>
            </a:pPr>
            <a:r>
              <a:rPr lang="en-US" sz="2800" dirty="0" smtClean="0"/>
              <a:t>BWCs </a:t>
            </a:r>
            <a:r>
              <a:rPr lang="en-US" sz="2800" dirty="0"/>
              <a:t>– interactive – the camera and</a:t>
            </a:r>
          </a:p>
          <a:p>
            <a:pPr marL="393192" lvl="1" indent="0">
              <a:buNone/>
            </a:pPr>
            <a:r>
              <a:rPr lang="en-US" sz="2800" dirty="0"/>
              <a:t>person </a:t>
            </a:r>
            <a:r>
              <a:rPr lang="en-US" sz="2800" dirty="0" smtClean="0"/>
              <a:t>move</a:t>
            </a:r>
          </a:p>
          <a:p>
            <a:pPr marL="393192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sz="2800" dirty="0" smtClean="0"/>
              <a:t>BWC - movement of the wearer effects the tools to analyze the footage</a:t>
            </a:r>
          </a:p>
          <a:p>
            <a:pPr marL="393192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Why does this matter?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issues?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4"/>
          <a:stretch/>
        </p:blipFill>
        <p:spPr>
          <a:xfrm>
            <a:off x="6477000" y="304800"/>
            <a:ext cx="25957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Analytics: </a:t>
            </a:r>
          </a:p>
          <a:p>
            <a:pPr lvl="1"/>
            <a:r>
              <a:rPr lang="en-US" sz="2800" dirty="0" smtClean="0"/>
              <a:t>Allow us to ‘read’ video footage</a:t>
            </a:r>
          </a:p>
          <a:p>
            <a:pPr lvl="1"/>
            <a:r>
              <a:rPr lang="en-US" sz="2800" dirty="0" smtClean="0"/>
              <a:t>Viewed as ‘data,’ footage is broken into different components – frames and pixels within the frames</a:t>
            </a:r>
          </a:p>
          <a:p>
            <a:pPr lvl="1"/>
            <a:r>
              <a:rPr lang="en-US" sz="2800" dirty="0" smtClean="0"/>
              <a:t>Math allows us to determine commonalities or uniqueness in the footage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video analytics?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 b="9782"/>
          <a:stretch/>
        </p:blipFill>
        <p:spPr>
          <a:xfrm>
            <a:off x="5638800" y="4533900"/>
            <a:ext cx="35052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BWCs present unique math challenges</a:t>
            </a:r>
          </a:p>
          <a:p>
            <a:pPr lvl="1"/>
            <a:r>
              <a:rPr lang="en-US" sz="2800" dirty="0" smtClean="0"/>
              <a:t>Camera is in motion</a:t>
            </a:r>
          </a:p>
          <a:p>
            <a:pPr lvl="1"/>
            <a:r>
              <a:rPr lang="en-US" sz="2800" dirty="0" smtClean="0"/>
              <a:t>Image quality (e.g., low light)</a:t>
            </a:r>
          </a:p>
          <a:p>
            <a:pPr lvl="1"/>
            <a:r>
              <a:rPr lang="en-US" sz="2800" dirty="0" smtClean="0"/>
              <a:t>What other problems?  </a:t>
            </a:r>
          </a:p>
          <a:p>
            <a:pPr lvl="1"/>
            <a:r>
              <a:rPr lang="en-US" sz="2800" dirty="0" smtClean="0"/>
              <a:t>1000 different scenarios or ‘use cases’ and 1000 different algorithms</a:t>
            </a:r>
          </a:p>
          <a:p>
            <a:pPr lvl="1"/>
            <a:r>
              <a:rPr lang="en-US" sz="2800" dirty="0" smtClean="0"/>
              <a:t>There is no ‘paint-by-numbers’</a:t>
            </a:r>
          </a:p>
          <a:p>
            <a:pPr marL="393192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template</a:t>
            </a:r>
          </a:p>
          <a:p>
            <a:pPr marL="393192" lvl="1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530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Vendors and technologists are struggling with analytics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Meet them, talk with them, but don’t buy anything yet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Proofs of concept, tests, and trials are the best approaches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Work with them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All of this is still in its infancy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should try to do a handful of things really, really well</a:t>
            </a:r>
          </a:p>
          <a:p>
            <a:pPr marL="109728" indent="0">
              <a:buNone/>
            </a:pPr>
            <a:endParaRPr lang="en-US" sz="3200" dirty="0" smtClean="0"/>
          </a:p>
          <a:p>
            <a:r>
              <a:rPr lang="en-US" sz="3200" dirty="0" smtClean="0"/>
              <a:t>Select scenarios or ‘use cases’</a:t>
            </a:r>
          </a:p>
          <a:p>
            <a:pPr marL="109728" indent="0">
              <a:buNone/>
            </a:pPr>
            <a:r>
              <a:rPr lang="en-US" sz="3200" dirty="0" smtClean="0"/>
              <a:t> that you need for your purposes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proceed?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49" y="152400"/>
            <a:ext cx="3189351" cy="212247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524000"/>
            <a:ext cx="7010400" cy="4449763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sz="2800" dirty="0" smtClean="0"/>
              <a:t>LAPD example: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Invited technologists and vendors to show their stuff </a:t>
            </a:r>
          </a:p>
          <a:p>
            <a:pPr marL="109728" indent="0">
              <a:buNone/>
            </a:pPr>
            <a:endParaRPr lang="en-US" sz="2800" dirty="0"/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90 minute presentations and Q&amp;A 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Provided them with footage and asked them to create algorithms for traffic stops, pedestrian stops, and pursuits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Tested their results by giving them 300 videos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Selected a vendor for more refinements</a:t>
            </a:r>
          </a:p>
          <a:p>
            <a:pPr>
              <a:buFont typeface="Wingdings" charset="2"/>
              <a:buChar char="ü"/>
            </a:pPr>
            <a:endParaRPr lang="en-US" sz="3200" dirty="0" smtClean="0"/>
          </a:p>
          <a:p>
            <a:pPr marL="393192" lvl="1" indent="0">
              <a:buNone/>
            </a:pPr>
            <a:endParaRPr lang="en-US" sz="2800" dirty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6700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 we proceed?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40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LAPD estimates </a:t>
            </a:r>
            <a:r>
              <a:rPr lang="mr-IN" dirty="0" smtClean="0"/>
              <a:t>–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video footage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5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obscuring of pixels and/or audio within video to conceal information for security, legal or sensitive information purposes.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Process:  Decode the video and process all the pixels through a computer, edit the video and then re-enter the video to disk again.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Video Redaction?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Legally required by some states/agencies</a:t>
            </a:r>
          </a:p>
          <a:p>
            <a:r>
              <a:rPr lang="en-US" dirty="0"/>
              <a:t>Protects witnesses, informants, victims, and minors identities</a:t>
            </a:r>
          </a:p>
          <a:p>
            <a:r>
              <a:rPr lang="en-US" dirty="0"/>
              <a:t>Protects PII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FOIA requests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Video </a:t>
            </a:r>
            <a:r>
              <a:rPr lang="en-US" dirty="0"/>
              <a:t>Redaction?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166"/>
            <a:ext cx="2038581" cy="1499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10025"/>
            <a:ext cx="2286000" cy="185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9" y="2480442"/>
            <a:ext cx="2563261" cy="20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agencies have abandoned BWCs due </a:t>
            </a:r>
            <a:r>
              <a:rPr lang="en-US" dirty="0" smtClean="0"/>
              <a:t>to state FOI laws and redaction costs.</a:t>
            </a:r>
          </a:p>
          <a:p>
            <a:endParaRPr lang="en-US" dirty="0" smtClean="0"/>
          </a:p>
          <a:p>
            <a:r>
              <a:rPr lang="en-US" dirty="0" smtClean="0"/>
              <a:t>Considerations include:</a:t>
            </a:r>
            <a:endParaRPr lang="en-US" dirty="0"/>
          </a:p>
          <a:p>
            <a:pPr lvl="1"/>
            <a:r>
              <a:rPr lang="en-US" dirty="0" smtClean="0"/>
              <a:t>Costs (</a:t>
            </a:r>
            <a:r>
              <a:rPr lang="en-US" dirty="0" smtClean="0"/>
              <a:t>Manpower</a:t>
            </a:r>
            <a:r>
              <a:rPr lang="en-US" dirty="0" smtClean="0"/>
              <a:t>, </a:t>
            </a:r>
            <a:r>
              <a:rPr lang="en-US" dirty="0" smtClean="0"/>
              <a:t>time</a:t>
            </a:r>
            <a:r>
              <a:rPr lang="en-US" dirty="0" smtClean="0"/>
              <a:t>, </a:t>
            </a:r>
            <a:r>
              <a:rPr lang="en-US" dirty="0" smtClean="0"/>
              <a:t>software</a:t>
            </a:r>
            <a:r>
              <a:rPr lang="en-US" dirty="0" smtClean="0"/>
              <a:t>, </a:t>
            </a:r>
            <a:r>
              <a:rPr lang="en-US" dirty="0" smtClean="0"/>
              <a:t>storage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Software requirements</a:t>
            </a:r>
          </a:p>
          <a:p>
            <a:pPr lvl="1"/>
            <a:r>
              <a:rPr lang="en-US" dirty="0" smtClean="0"/>
              <a:t>Limited automation</a:t>
            </a:r>
          </a:p>
          <a:p>
            <a:pPr lvl="1"/>
            <a:r>
              <a:rPr lang="en-US" dirty="0" smtClean="0"/>
              <a:t>Automation still requires human review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issues?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0212"/>
            <a:ext cx="1828800" cy="13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3600" dirty="0" smtClean="0"/>
          </a:p>
          <a:p>
            <a:pPr marL="109728" indent="0">
              <a:buNone/>
            </a:pPr>
            <a:r>
              <a:rPr lang="en-US" sz="3600" dirty="0" smtClean="0"/>
              <a:t>Eliot </a:t>
            </a:r>
            <a:r>
              <a:rPr lang="en-US" sz="3600" dirty="0" err="1" smtClean="0"/>
              <a:t>Harkavy</a:t>
            </a:r>
            <a:r>
              <a:rPr lang="en-US" sz="3600" dirty="0" smtClean="0"/>
              <a:t>, Moderator</a:t>
            </a:r>
            <a:endParaRPr lang="en-US" sz="3600" dirty="0"/>
          </a:p>
          <a:p>
            <a:pPr marL="109728" indent="0">
              <a:buNone/>
            </a:pPr>
            <a:r>
              <a:rPr lang="en-US" sz="3600" dirty="0" smtClean="0"/>
              <a:t>Craig </a:t>
            </a:r>
            <a:r>
              <a:rPr lang="en-US" sz="3600" dirty="0" smtClean="0"/>
              <a:t>D. Uchida</a:t>
            </a:r>
            <a:endParaRPr lang="en-US" sz="3600" dirty="0" smtClean="0"/>
          </a:p>
          <a:p>
            <a:pPr marL="109728" indent="0">
              <a:buNone/>
            </a:pPr>
            <a:r>
              <a:rPr lang="en-US" sz="3600" dirty="0" smtClean="0"/>
              <a:t>Clark </a:t>
            </a:r>
            <a:r>
              <a:rPr lang="en-US" sz="3600" dirty="0" err="1" smtClean="0"/>
              <a:t>Kimerer</a:t>
            </a:r>
            <a:endParaRPr lang="en-US" sz="3600" dirty="0" smtClean="0"/>
          </a:p>
          <a:p>
            <a:pPr marL="109728" indent="0">
              <a:buNone/>
            </a:pPr>
            <a:endParaRPr lang="en-US" sz="3600" dirty="0" smtClean="0"/>
          </a:p>
          <a:p>
            <a:pPr marL="109728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63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Understanding which items to redact in a scene requires human thinking.</a:t>
            </a:r>
          </a:p>
          <a:p>
            <a:pPr marL="365760" lvl="1" indent="-256032">
              <a:spcBef>
                <a:spcPts val="400"/>
              </a:spcBef>
              <a:buSzPct val="100000"/>
            </a:pPr>
            <a:r>
              <a:rPr lang="en-US" sz="2000" dirty="0" smtClean="0"/>
              <a:t>Meta data auto tagging algorithms (Recognizing </a:t>
            </a:r>
            <a:r>
              <a:rPr lang="en-US" sz="2000" dirty="0"/>
              <a:t>things in video is </a:t>
            </a:r>
            <a:r>
              <a:rPr lang="en-US" sz="2000" dirty="0" smtClean="0"/>
              <a:t>tough)</a:t>
            </a:r>
          </a:p>
          <a:p>
            <a:r>
              <a:rPr lang="en-US" sz="2000" dirty="0" smtClean="0"/>
              <a:t>SD to HD video increases resolution and megapixels per frame</a:t>
            </a:r>
          </a:p>
          <a:p>
            <a:r>
              <a:rPr lang="en-US" sz="2000" dirty="0" smtClean="0"/>
              <a:t>Redaction requirements vary per jurisdiction</a:t>
            </a:r>
          </a:p>
          <a:p>
            <a:r>
              <a:rPr lang="en-US" sz="2000" dirty="0" smtClean="0"/>
              <a:t>Liability issues require human interaction</a:t>
            </a:r>
          </a:p>
          <a:p>
            <a:pPr marL="365760" lvl="1" indent="-256032">
              <a:spcBef>
                <a:spcPts val="400"/>
              </a:spcBef>
              <a:buSzPct val="100000"/>
            </a:pPr>
            <a:r>
              <a:rPr lang="en-US" sz="2000" dirty="0" smtClean="0"/>
              <a:t>Software </a:t>
            </a:r>
            <a:r>
              <a:rPr lang="en-US" sz="2000" dirty="0"/>
              <a:t>available to </a:t>
            </a:r>
            <a:r>
              <a:rPr lang="en-US" sz="2000" dirty="0" smtClean="0"/>
              <a:t>un-redact video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Challenges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572000"/>
            <a:ext cx="1782280" cy="185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52400"/>
            <a:ext cx="1610196" cy="11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Video Redaction currently offered:</a:t>
            </a:r>
          </a:p>
          <a:p>
            <a:pPr lvl="1"/>
            <a:r>
              <a:rPr lang="en-US" dirty="0" smtClean="0"/>
              <a:t>Blurring entire frame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Redaction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4572000" cy="31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3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Blurring specific objects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Redaction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9463"/>
            <a:ext cx="3188893" cy="26932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9463"/>
            <a:ext cx="3343571" cy="2518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93" y="4082663"/>
            <a:ext cx="6096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Blocking out specific objects</a:t>
            </a:r>
          </a:p>
          <a:p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Redaction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12" y="2133600"/>
            <a:ext cx="3396488" cy="2133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133600"/>
            <a:ext cx="504305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Redaction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Audio Redaction Offered:</a:t>
            </a:r>
          </a:p>
          <a:p>
            <a:pPr lvl="1"/>
            <a:r>
              <a:rPr lang="en-US" dirty="0" smtClean="0"/>
              <a:t>Muting of all audio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Selective Audio Redaction (mute/bleep)</a:t>
            </a:r>
          </a:p>
        </p:txBody>
      </p:sp>
      <p:pic>
        <p:nvPicPr>
          <p:cNvPr id="3076" name="Picture 4" descr="https://lh6.ggpht.com/pFx1FaVLJwPfPuiqp6I7Sz5nEd3xm8XH6rGb7WubYSXjy_qnaaO1cF6oVZu0L4e--cEj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770758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30y9cdsu7xlg0.cloudfront.net/png/18859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775581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marketingpilgrim.com/wp-content/uploads/2014/05/win7_mu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337440"/>
            <a:ext cx="1628327" cy="1628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Able to redact audio &amp; video</a:t>
            </a:r>
          </a:p>
          <a:p>
            <a:r>
              <a:rPr lang="en-US" dirty="0" smtClean="0"/>
              <a:t>Authentication</a:t>
            </a:r>
            <a:endParaRPr lang="en-US" dirty="0"/>
          </a:p>
          <a:p>
            <a:r>
              <a:rPr lang="en-US" dirty="0" smtClean="0"/>
              <a:t>Make sure you own the redacted video and meta data.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Free </a:t>
            </a:r>
            <a:r>
              <a:rPr lang="en-US" dirty="0" smtClean="0"/>
              <a:t>trials </a:t>
            </a:r>
            <a:r>
              <a:rPr lang="en-US" dirty="0" smtClean="0"/>
              <a:t>online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547592"/>
            <a:ext cx="2485844" cy="17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BWC </a:t>
            </a:r>
            <a:r>
              <a:rPr lang="en-US" dirty="0" smtClean="0"/>
              <a:t>Vendors - Examples- </a:t>
            </a:r>
            <a:r>
              <a:rPr lang="en-US" dirty="0" smtClean="0"/>
              <a:t>Not </a:t>
            </a:r>
            <a:r>
              <a:rPr lang="en-US" dirty="0" smtClean="0"/>
              <a:t>endorsements</a:t>
            </a:r>
            <a:endParaRPr lang="en-US" dirty="0" smtClean="0"/>
          </a:p>
          <a:p>
            <a:pPr lvl="2"/>
            <a:r>
              <a:rPr lang="en-US" b="1" dirty="0" smtClean="0"/>
              <a:t>Taser/Axon</a:t>
            </a:r>
            <a:r>
              <a:rPr lang="en-US" dirty="0" smtClean="0"/>
              <a:t> – </a:t>
            </a:r>
            <a:r>
              <a:rPr lang="en-US" dirty="0" smtClean="0">
                <a:hlinkClick r:id="rId3"/>
              </a:rPr>
              <a:t>Evidence.com Axon Suite </a:t>
            </a:r>
            <a:r>
              <a:rPr lang="en-US" dirty="0" smtClean="0"/>
              <a:t>&amp; includes audio and video redaction with some automation.</a:t>
            </a:r>
          </a:p>
          <a:p>
            <a:pPr lvl="2"/>
            <a:r>
              <a:rPr lang="en-US" b="1" dirty="0" err="1" smtClean="0"/>
              <a:t>Vievu</a:t>
            </a:r>
            <a:r>
              <a:rPr lang="en-US" dirty="0" smtClean="0"/>
              <a:t> – </a:t>
            </a:r>
            <a:r>
              <a:rPr lang="en-US" dirty="0" smtClean="0">
                <a:hlinkClick r:id="rId4"/>
              </a:rPr>
              <a:t>Automatic Video Redaction (AVR) </a:t>
            </a:r>
            <a:r>
              <a:rPr lang="en-US" dirty="0" smtClean="0"/>
              <a:t>includes audio and video redaction with some automation</a:t>
            </a:r>
          </a:p>
          <a:p>
            <a:pPr lvl="2"/>
            <a:r>
              <a:rPr lang="en-US" b="1" dirty="0" smtClean="0"/>
              <a:t>Digital Ally </a:t>
            </a:r>
            <a:r>
              <a:rPr lang="en-US" dirty="0" smtClean="0"/>
              <a:t>–</a:t>
            </a:r>
            <a:r>
              <a:rPr lang="en-US" dirty="0" smtClean="0">
                <a:hlinkClick r:id="rId5"/>
              </a:rPr>
              <a:t>VuVault </a:t>
            </a:r>
            <a:r>
              <a:rPr lang="en-US" dirty="0" smtClean="0"/>
              <a:t>with redaction tools.</a:t>
            </a:r>
          </a:p>
          <a:p>
            <a:pPr lvl="2"/>
            <a:r>
              <a:rPr lang="en-US" b="1" dirty="0" smtClean="0"/>
              <a:t>Utility</a:t>
            </a:r>
            <a:r>
              <a:rPr lang="en-US" dirty="0" smtClean="0"/>
              <a:t> –</a:t>
            </a:r>
            <a:r>
              <a:rPr lang="en-US" dirty="0" smtClean="0">
                <a:hlinkClick r:id="rId6"/>
              </a:rPr>
              <a:t>Smart Redaction </a:t>
            </a:r>
            <a:r>
              <a:rPr lang="en-US" dirty="0" smtClean="0"/>
              <a:t>&amp; includes audio and video redaction with some automation.</a:t>
            </a:r>
          </a:p>
          <a:p>
            <a:pPr lvl="2"/>
            <a:r>
              <a:rPr lang="en-US" b="1" dirty="0" smtClean="0"/>
              <a:t>Motorola</a:t>
            </a:r>
            <a:r>
              <a:rPr lang="en-US" dirty="0" smtClean="0"/>
              <a:t> – </a:t>
            </a:r>
            <a:r>
              <a:rPr lang="en-US" dirty="0" smtClean="0">
                <a:hlinkClick r:id="rId7"/>
              </a:rPr>
              <a:t>Digital Evidence Management Solution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Options to Assist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-p</a:t>
            </a:r>
            <a:r>
              <a:rPr lang="en-US" dirty="0" smtClean="0"/>
              <a:t>arty </a:t>
            </a:r>
            <a:r>
              <a:rPr lang="en-US" dirty="0" smtClean="0"/>
              <a:t>software </a:t>
            </a:r>
            <a:r>
              <a:rPr lang="en-US" dirty="0" smtClean="0"/>
              <a:t>examples </a:t>
            </a:r>
            <a:r>
              <a:rPr lang="mr-IN" dirty="0" smtClean="0"/>
              <a:t>–</a:t>
            </a:r>
            <a:r>
              <a:rPr lang="en-US" dirty="0" smtClean="0"/>
              <a:t> Not Endorsements:</a:t>
            </a:r>
            <a:endParaRPr lang="en-US" dirty="0" smtClean="0"/>
          </a:p>
          <a:p>
            <a:pPr lvl="1"/>
            <a:r>
              <a:rPr lang="en-US" b="1" dirty="0">
                <a:hlinkClick r:id="rId3"/>
              </a:rPr>
              <a:t>Adobe</a:t>
            </a:r>
            <a:r>
              <a:rPr lang="en-US" b="1" dirty="0"/>
              <a:t> </a:t>
            </a:r>
            <a:endParaRPr lang="en-US" b="1" dirty="0" smtClean="0"/>
          </a:p>
          <a:p>
            <a:pPr lvl="1"/>
            <a:r>
              <a:rPr lang="en-US" b="1" dirty="0" smtClean="0"/>
              <a:t>CaseGuard</a:t>
            </a:r>
            <a:r>
              <a:rPr lang="en-US" dirty="0" smtClean="0"/>
              <a:t> – </a:t>
            </a:r>
            <a:r>
              <a:rPr lang="en-US" dirty="0" smtClean="0">
                <a:hlinkClick r:id="rId4"/>
              </a:rPr>
              <a:t>CaseGuard Studio </a:t>
            </a:r>
            <a:r>
              <a:rPr lang="en-US" dirty="0" smtClean="0"/>
              <a:t>offers audio &amp; video redaction tools with some automation</a:t>
            </a:r>
            <a:endParaRPr lang="en-US" dirty="0"/>
          </a:p>
          <a:p>
            <a:pPr lvl="1"/>
            <a:r>
              <a:rPr lang="en-US" b="1" dirty="0" err="1" smtClean="0"/>
              <a:t>MotionDSP</a:t>
            </a:r>
            <a:r>
              <a:rPr lang="en-US" dirty="0" smtClean="0"/>
              <a:t> – </a:t>
            </a:r>
            <a:r>
              <a:rPr lang="en-US" dirty="0" smtClean="0">
                <a:hlinkClick r:id="rId5"/>
              </a:rPr>
              <a:t>Ikena Spotlight </a:t>
            </a:r>
            <a:r>
              <a:rPr lang="en-US" dirty="0" smtClean="0"/>
              <a:t>offers audio &amp; video redaction tools with some automation.</a:t>
            </a:r>
          </a:p>
          <a:p>
            <a:pPr lvl="1"/>
            <a:r>
              <a:rPr lang="en-US" b="1" dirty="0" err="1" smtClean="0"/>
              <a:t>SoleraTec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smtClean="0">
                <a:hlinkClick r:id="rId6"/>
              </a:rPr>
              <a:t>Phoenix DEM</a:t>
            </a:r>
            <a:endParaRPr lang="en-US" dirty="0" smtClean="0"/>
          </a:p>
          <a:p>
            <a:pPr lvl="1"/>
            <a:r>
              <a:rPr lang="en-US" b="1" dirty="0" smtClean="0"/>
              <a:t>Getac</a:t>
            </a:r>
            <a:r>
              <a:rPr lang="en-US" dirty="0" smtClean="0"/>
              <a:t> – </a:t>
            </a:r>
            <a:r>
              <a:rPr lang="en-US" dirty="0" smtClean="0">
                <a:hlinkClick r:id="rId7"/>
              </a:rPr>
              <a:t>Veretos Enterprise Evidence Management</a:t>
            </a:r>
            <a:endParaRPr lang="en-US" dirty="0" smtClean="0"/>
          </a:p>
          <a:p>
            <a:pPr lvl="1"/>
            <a:r>
              <a:rPr lang="en-US" b="1" dirty="0" smtClean="0"/>
              <a:t>YouTube – </a:t>
            </a:r>
            <a:r>
              <a:rPr lang="en-US" b="1" dirty="0" smtClean="0">
                <a:hlinkClick r:id="rId8"/>
              </a:rPr>
              <a:t>FaceBlur</a:t>
            </a:r>
            <a:endParaRPr lang="en-US" b="1" dirty="0" smtClean="0"/>
          </a:p>
          <a:p>
            <a:pPr marL="393192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Options to Assist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Outsourcing Examples (Not Endorsements):</a:t>
            </a:r>
            <a:endParaRPr lang="en-US" dirty="0"/>
          </a:p>
          <a:p>
            <a:pPr lvl="2"/>
            <a:r>
              <a:rPr lang="en-US" b="1" dirty="0">
                <a:hlinkClick r:id="rId2"/>
              </a:rPr>
              <a:t>PRI Management</a:t>
            </a:r>
            <a:r>
              <a:rPr lang="en-US" dirty="0"/>
              <a:t>:  Cloud based service in Microsoft Azure Government cloud which is CJIS compliant.  Upload video and request via webpage and get notification when done usually within a day unless high profile</a:t>
            </a:r>
            <a:r>
              <a:rPr lang="en-US" dirty="0" smtClean="0"/>
              <a:t>.</a:t>
            </a:r>
          </a:p>
          <a:p>
            <a:pPr lvl="2"/>
            <a:r>
              <a:rPr lang="en-US" b="1" dirty="0" smtClean="0">
                <a:hlinkClick r:id="rId3"/>
              </a:rPr>
              <a:t>BlueSky Safeguard</a:t>
            </a:r>
            <a:r>
              <a:rPr lang="en-US" b="1" dirty="0" smtClean="0"/>
              <a:t>:  </a:t>
            </a:r>
            <a:r>
              <a:rPr lang="en-US" dirty="0" smtClean="0"/>
              <a:t>Cloud based service video redaction service offering multiple different packages.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Options to Assist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1" y="223390"/>
            <a:ext cx="8907118" cy="641122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BWC Toolkit Resources: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Redaction Guidelines  </a:t>
            </a:r>
            <a:r>
              <a:rPr lang="en-US" b="1" dirty="0" smtClean="0">
                <a:solidFill>
                  <a:schemeClr val="bg1"/>
                </a:solidFill>
              </a:rPr>
              <a:t>https</a:t>
            </a:r>
            <a:r>
              <a:rPr lang="en-US" b="1" dirty="0">
                <a:solidFill>
                  <a:schemeClr val="bg1"/>
                </a:solidFill>
              </a:rPr>
              <a:t>://</a:t>
            </a:r>
            <a:r>
              <a:rPr lang="en-US" b="1" dirty="0" smtClean="0">
                <a:solidFill>
                  <a:schemeClr val="bg1"/>
                </a:solidFill>
              </a:rPr>
              <a:t>www.bja.gov/bwc/pdfs/BodyCameraExemptionRedactionGuidelines.pdf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Analytics – What are they?</a:t>
            </a:r>
          </a:p>
          <a:p>
            <a:r>
              <a:rPr lang="en-US" dirty="0" smtClean="0"/>
              <a:t>The State of Video Analytics</a:t>
            </a:r>
          </a:p>
          <a:p>
            <a:r>
              <a:rPr lang="en-US" dirty="0"/>
              <a:t>What types of footage should be flagged and tagged?  </a:t>
            </a:r>
            <a:endParaRPr lang="en-US" dirty="0" smtClean="0"/>
          </a:p>
          <a:p>
            <a:r>
              <a:rPr lang="en-US" dirty="0" smtClean="0"/>
              <a:t>Video Redaction – What is it?</a:t>
            </a:r>
          </a:p>
          <a:p>
            <a:r>
              <a:rPr lang="en-US" dirty="0" smtClean="0"/>
              <a:t>The State </a:t>
            </a:r>
            <a:r>
              <a:rPr lang="en-US" dirty="0"/>
              <a:t>of Video Redaction</a:t>
            </a:r>
          </a:p>
          <a:p>
            <a:r>
              <a:rPr lang="en-US" dirty="0" smtClean="0"/>
              <a:t>Automation Challenges</a:t>
            </a:r>
          </a:p>
          <a:p>
            <a:r>
              <a:rPr lang="en-US" dirty="0"/>
              <a:t>A</a:t>
            </a:r>
            <a:r>
              <a:rPr lang="en-US" dirty="0" smtClean="0"/>
              <a:t>vailable Options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3897"/>
            <a:ext cx="3946688" cy="18262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State of Redaction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6" y="1981200"/>
            <a:ext cx="3199994" cy="2132697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ucida Sans Unicode" panose="020B0602030504020204" pitchFamily="34" charset="0"/>
              <a:buChar char="‣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Lucida Sans Unicode" panose="020B0602030504020204" pitchFamily="34" charset="0"/>
              <a:buChar char="‣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1"/>
              </a:buClr>
              <a:buSzPct val="100000"/>
              <a:buFont typeface="Lucida Sans Unicode" panose="020B0602030504020204" pitchFamily="34" charset="0"/>
              <a:buChar char="‣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1"/>
              </a:buClr>
              <a:buFont typeface="Lucida Sans Unicode" panose="020B0602030504020204" pitchFamily="34" charset="0"/>
              <a:buChar char="‣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1"/>
              </a:buClr>
              <a:buFont typeface="Lucida Sans Unicode" panose="020B0602030504020204" pitchFamily="34" charset="0"/>
              <a:buChar char="‣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Facial recognition cross-reference</a:t>
            </a:r>
          </a:p>
          <a:p>
            <a:r>
              <a:rPr lang="en-US" dirty="0" smtClean="0"/>
              <a:t>Define similar incidents</a:t>
            </a:r>
          </a:p>
          <a:p>
            <a:r>
              <a:rPr lang="en-US" dirty="0" smtClean="0"/>
              <a:t>Geotag correlation tools</a:t>
            </a:r>
          </a:p>
          <a:p>
            <a:r>
              <a:rPr lang="en-US" dirty="0" smtClean="0"/>
              <a:t>Improved Auto-Tagging</a:t>
            </a:r>
          </a:p>
          <a:p>
            <a:r>
              <a:rPr lang="en-US" dirty="0" smtClean="0"/>
              <a:t>Improved Auto-Redaction</a:t>
            </a:r>
          </a:p>
        </p:txBody>
      </p:sp>
    </p:spTree>
    <p:extLst>
      <p:ext uri="{BB962C8B-B14F-4D97-AF65-F5344CB8AC3E}">
        <p14:creationId xmlns:p14="http://schemas.microsoft.com/office/powerpoint/2010/main" val="38046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rebuchet MS" charset="0"/>
                <a:ea typeface="ＭＳ Ｐゴシック" charset="0"/>
              </a:rPr>
              <a:t>Questions?</a:t>
            </a:r>
            <a:endParaRPr lang="en-US" dirty="0"/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Craig D. Uchida</a:t>
            </a:r>
          </a:p>
          <a:p>
            <a:r>
              <a:rPr lang="en-US" dirty="0" smtClean="0">
                <a:hlinkClick r:id="rId2"/>
              </a:rPr>
              <a:t>cduchida@jssinc.org</a:t>
            </a:r>
            <a:endParaRPr lang="en-US" dirty="0" smtClean="0"/>
          </a:p>
          <a:p>
            <a:r>
              <a:rPr lang="en-US" dirty="0" smtClean="0"/>
              <a:t>240-687-3719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39498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Lots of video footage</a:t>
            </a:r>
          </a:p>
          <a:p>
            <a:r>
              <a:rPr lang="en-US" sz="3200" dirty="0" smtClean="0"/>
              <a:t>Only video with “known content” will come to light</a:t>
            </a:r>
          </a:p>
          <a:p>
            <a:pPr marL="109728" indent="0"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Video Analytics?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24" y="1524000"/>
            <a:ext cx="4799076" cy="31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about the other footage?</a:t>
            </a:r>
          </a:p>
          <a:p>
            <a:r>
              <a:rPr lang="en-US" sz="3200" dirty="0" smtClean="0"/>
              <a:t>What are the hidden risks and/or advantages of the other footage?</a:t>
            </a:r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Video Analytics?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3352800"/>
            <a:ext cx="4774715" cy="27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49" y="228600"/>
            <a:ext cx="4265676" cy="28387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4800600" cy="437356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2800" dirty="0" smtClean="0"/>
              <a:t>What do you want to categorize, tag or flag?</a:t>
            </a:r>
          </a:p>
          <a:p>
            <a:pPr marL="109728" indent="0">
              <a:buNone/>
            </a:pPr>
            <a:endParaRPr lang="en-US" sz="2800" dirty="0" smtClean="0"/>
          </a:p>
          <a:p>
            <a:r>
              <a:rPr lang="en-US" sz="2800" dirty="0" smtClean="0"/>
              <a:t>No need to tag the ‘big things’ – e.g. OIS or crimes in progress</a:t>
            </a:r>
          </a:p>
          <a:p>
            <a:r>
              <a:rPr lang="en-US" sz="2800" dirty="0" smtClean="0"/>
              <a:t>But, what type of officer activities? </a:t>
            </a:r>
          </a:p>
          <a:p>
            <a:r>
              <a:rPr lang="en-US" sz="2800" dirty="0" smtClean="0"/>
              <a:t>Incidents they forget to tag?</a:t>
            </a:r>
          </a:p>
          <a:p>
            <a:r>
              <a:rPr lang="en-US" sz="2800" dirty="0" smtClean="0"/>
              <a:t>Audits?</a:t>
            </a:r>
          </a:p>
          <a:p>
            <a:r>
              <a:rPr lang="en-US" sz="2800" dirty="0" smtClean="0"/>
              <a:t>Other behavior?</a:t>
            </a:r>
          </a:p>
          <a:p>
            <a:pPr marL="393192" lvl="1" indent="0">
              <a:buNone/>
            </a:pPr>
            <a:endParaRPr lang="en-US" sz="24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6700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Video Analytics?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40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Video Analytics?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 smtClean="0"/>
              <a:t>LAPD data --</a:t>
            </a:r>
          </a:p>
          <a:p>
            <a:r>
              <a:rPr lang="en-US" sz="3600" dirty="0" smtClean="0"/>
              <a:t>Number of BWCs:  7,000</a:t>
            </a:r>
          </a:p>
          <a:p>
            <a:r>
              <a:rPr lang="en-US" sz="3600" dirty="0" smtClean="0"/>
              <a:t>Number of videos per year</a:t>
            </a:r>
            <a:r>
              <a:rPr lang="en-US" sz="3600" dirty="0" smtClean="0"/>
              <a:t>: ___</a:t>
            </a:r>
            <a:endParaRPr lang="en-US" sz="3600" dirty="0" smtClean="0"/>
          </a:p>
          <a:p>
            <a:r>
              <a:rPr lang="en-US" sz="3600" dirty="0" smtClean="0"/>
              <a:t>Number of hours of video per year</a:t>
            </a:r>
            <a:r>
              <a:rPr lang="en-US" sz="3600" dirty="0" smtClean="0"/>
              <a:t>: ___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826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49" y="228600"/>
            <a:ext cx="4265676" cy="28387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8382000" cy="4525963"/>
          </a:xfrm>
        </p:spPr>
        <p:txBody>
          <a:bodyPr/>
          <a:lstStyle/>
          <a:p>
            <a:r>
              <a:rPr lang="en-US" sz="2800" dirty="0" smtClean="0"/>
              <a:t>BWC and CCTV footage</a:t>
            </a:r>
          </a:p>
          <a:p>
            <a:pPr marL="109728" indent="0">
              <a:buNone/>
            </a:pPr>
            <a:r>
              <a:rPr lang="en-US" sz="2800" dirty="0" smtClean="0"/>
              <a:t> are similar and different</a:t>
            </a:r>
          </a:p>
          <a:p>
            <a:pPr marL="109728" indent="0">
              <a:buNone/>
            </a:pPr>
            <a:endParaRPr lang="en-US" sz="2800" dirty="0" smtClean="0"/>
          </a:p>
          <a:p>
            <a:r>
              <a:rPr lang="en-US" sz="2800" dirty="0" smtClean="0"/>
              <a:t>Similarities – </a:t>
            </a:r>
          </a:p>
          <a:p>
            <a:pPr lvl="1"/>
            <a:r>
              <a:rPr lang="en-US" sz="2400" dirty="0" smtClean="0"/>
              <a:t>We look for ‘abnormal movement’ or individuals</a:t>
            </a:r>
          </a:p>
          <a:p>
            <a:pPr lvl="1"/>
            <a:r>
              <a:rPr lang="en-US" sz="2400" dirty="0" smtClean="0"/>
              <a:t>Motion detection of people</a:t>
            </a:r>
          </a:p>
          <a:p>
            <a:pPr lvl="1"/>
            <a:r>
              <a:rPr lang="en-US" sz="2400" dirty="0" smtClean="0"/>
              <a:t>Object recognition – faces, vehicles, </a:t>
            </a:r>
          </a:p>
          <a:p>
            <a:pPr marL="630936" lvl="2" indent="0">
              <a:buNone/>
            </a:pPr>
            <a:r>
              <a:rPr lang="en-US" sz="2200" dirty="0" smtClean="0"/>
              <a:t>signs, etc.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6700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the issues?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70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9"/>
          <a:stretch/>
        </p:blipFill>
        <p:spPr>
          <a:xfrm>
            <a:off x="5981700" y="228600"/>
            <a:ext cx="3162300" cy="34442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00" y="1371600"/>
            <a:ext cx="5918200" cy="4830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But, Important differences:</a:t>
            </a:r>
          </a:p>
          <a:p>
            <a:pPr marL="393192" lvl="1" indent="0">
              <a:buNone/>
            </a:pPr>
            <a:r>
              <a:rPr lang="en-US" sz="2800" dirty="0" smtClean="0"/>
              <a:t>CCTV – physical security – </a:t>
            </a:r>
          </a:p>
          <a:p>
            <a:pPr marL="393192" lvl="1" indent="0">
              <a:buNone/>
            </a:pPr>
            <a:r>
              <a:rPr lang="en-US" sz="2800" dirty="0" smtClean="0"/>
              <a:t>across a city, in a mall, in a prison</a:t>
            </a:r>
          </a:p>
          <a:p>
            <a:pPr marL="393192" lvl="1" indent="0">
              <a:buNone/>
            </a:pPr>
            <a:r>
              <a:rPr lang="en-US" sz="2800" dirty="0" smtClean="0"/>
              <a:t>Cameras are in fixed locations and are basically ‘still’</a:t>
            </a:r>
          </a:p>
          <a:p>
            <a:pPr marL="393192" lvl="1" indent="0">
              <a:buNone/>
            </a:pPr>
            <a:r>
              <a:rPr lang="en-US" sz="2800" dirty="0" smtClean="0"/>
              <a:t>Reviews are done by sitting at a monitor</a:t>
            </a:r>
          </a:p>
          <a:p>
            <a:pPr marL="393192" lvl="1" indent="0"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issues?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1159</Words>
  <Application>Microsoft Macintosh PowerPoint</Application>
  <PresentationFormat>On-screen Show (4:3)</PresentationFormat>
  <Paragraphs>212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Lucida Sans Unicode</vt:lpstr>
      <vt:lpstr>Mangal</vt:lpstr>
      <vt:lpstr>ＭＳ Ｐゴシック</vt:lpstr>
      <vt:lpstr>Trebuchet MS</vt:lpstr>
      <vt:lpstr>Wingdings</vt:lpstr>
      <vt:lpstr>Wingdings 2</vt:lpstr>
      <vt:lpstr>Concourse</vt:lpstr>
      <vt:lpstr>Video Analytics, Redaction, and Your Agency</vt:lpstr>
      <vt:lpstr>Introductions</vt:lpstr>
      <vt:lpstr>Overview</vt:lpstr>
      <vt:lpstr>Why Video Analytics? </vt:lpstr>
      <vt:lpstr>Why Video Analytics? </vt:lpstr>
      <vt:lpstr>Why Video Analytics?</vt:lpstr>
      <vt:lpstr>Why Video Analytics?</vt:lpstr>
      <vt:lpstr>What are the issues?</vt:lpstr>
      <vt:lpstr>What are the issues?</vt:lpstr>
      <vt:lpstr>What are the issues?</vt:lpstr>
      <vt:lpstr>What are video analytics?</vt:lpstr>
      <vt:lpstr>Challenges</vt:lpstr>
      <vt:lpstr>Challenges</vt:lpstr>
      <vt:lpstr>How do we proceed?</vt:lpstr>
      <vt:lpstr>How do we proceed?</vt:lpstr>
      <vt:lpstr>Anticipated video footage</vt:lpstr>
      <vt:lpstr>What is Video Redaction?</vt:lpstr>
      <vt:lpstr>Why Video Redaction?</vt:lpstr>
      <vt:lpstr>What are the issues?</vt:lpstr>
      <vt:lpstr>Automation Challenges</vt:lpstr>
      <vt:lpstr>The State of Redaction</vt:lpstr>
      <vt:lpstr>The State of Redaction</vt:lpstr>
      <vt:lpstr>The State of Redaction</vt:lpstr>
      <vt:lpstr>The State of Redaction</vt:lpstr>
      <vt:lpstr>Key Components</vt:lpstr>
      <vt:lpstr>Available Options to Assist</vt:lpstr>
      <vt:lpstr>Available Options to Assist</vt:lpstr>
      <vt:lpstr>Available Options to Assist</vt:lpstr>
      <vt:lpstr> </vt:lpstr>
      <vt:lpstr>Future State of Redaction</vt:lpstr>
      <vt:lpstr>Questions?</vt:lpstr>
      <vt:lpstr>Contact Information</vt:lpstr>
    </vt:vector>
  </TitlesOfParts>
  <Company>CNA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CNA</dc:creator>
  <cp:lastModifiedBy>Craig Uchida</cp:lastModifiedBy>
  <cp:revision>84</cp:revision>
  <dcterms:created xsi:type="dcterms:W3CDTF">2016-03-31T16:55:37Z</dcterms:created>
  <dcterms:modified xsi:type="dcterms:W3CDTF">2018-03-13T15:35:37Z</dcterms:modified>
</cp:coreProperties>
</file>