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 id="2147483820" r:id="rId2"/>
    <p:sldMasterId id="2147484059" r:id="rId3"/>
    <p:sldMasterId id="2147484071" r:id="rId4"/>
    <p:sldMasterId id="2147484108" r:id="rId5"/>
    <p:sldMasterId id="2147484132" r:id="rId6"/>
  </p:sldMasterIdLst>
  <p:notesMasterIdLst>
    <p:notesMasterId r:id="rId71"/>
  </p:notesMasterIdLst>
  <p:sldIdLst>
    <p:sldId id="256" r:id="rId7"/>
    <p:sldId id="347" r:id="rId8"/>
    <p:sldId id="371" r:id="rId9"/>
    <p:sldId id="349" r:id="rId10"/>
    <p:sldId id="350" r:id="rId11"/>
    <p:sldId id="276" r:id="rId12"/>
    <p:sldId id="277" r:id="rId13"/>
    <p:sldId id="266" r:id="rId14"/>
    <p:sldId id="269" r:id="rId15"/>
    <p:sldId id="383" r:id="rId16"/>
    <p:sldId id="268" r:id="rId17"/>
    <p:sldId id="267" r:id="rId18"/>
    <p:sldId id="344" r:id="rId19"/>
    <p:sldId id="260" r:id="rId20"/>
    <p:sldId id="381" r:id="rId21"/>
    <p:sldId id="382" r:id="rId22"/>
    <p:sldId id="272" r:id="rId23"/>
    <p:sldId id="351" r:id="rId24"/>
    <p:sldId id="273" r:id="rId25"/>
    <p:sldId id="274" r:id="rId26"/>
    <p:sldId id="298" r:id="rId27"/>
    <p:sldId id="391" r:id="rId28"/>
    <p:sldId id="345" r:id="rId29"/>
    <p:sldId id="278" r:id="rId30"/>
    <p:sldId id="352" r:id="rId31"/>
    <p:sldId id="379" r:id="rId32"/>
    <p:sldId id="280" r:id="rId33"/>
    <p:sldId id="282" r:id="rId34"/>
    <p:sldId id="378" r:id="rId35"/>
    <p:sldId id="293" r:id="rId36"/>
    <p:sldId id="295" r:id="rId37"/>
    <p:sldId id="312" r:id="rId38"/>
    <p:sldId id="288" r:id="rId39"/>
    <p:sldId id="289" r:id="rId40"/>
    <p:sldId id="290" r:id="rId41"/>
    <p:sldId id="386" r:id="rId42"/>
    <p:sldId id="357" r:id="rId43"/>
    <p:sldId id="359" r:id="rId44"/>
    <p:sldId id="321" r:id="rId45"/>
    <p:sldId id="385" r:id="rId46"/>
    <p:sldId id="380" r:id="rId47"/>
    <p:sldId id="384" r:id="rId48"/>
    <p:sldId id="366" r:id="rId49"/>
    <p:sldId id="368" r:id="rId50"/>
    <p:sldId id="377" r:id="rId51"/>
    <p:sldId id="387" r:id="rId52"/>
    <p:sldId id="324" r:id="rId53"/>
    <p:sldId id="325" r:id="rId54"/>
    <p:sldId id="326" r:id="rId55"/>
    <p:sldId id="327" r:id="rId56"/>
    <p:sldId id="328" r:id="rId57"/>
    <p:sldId id="315" r:id="rId58"/>
    <p:sldId id="316" r:id="rId59"/>
    <p:sldId id="317" r:id="rId60"/>
    <p:sldId id="318" r:id="rId61"/>
    <p:sldId id="319" r:id="rId62"/>
    <p:sldId id="338" r:id="rId63"/>
    <p:sldId id="339" r:id="rId64"/>
    <p:sldId id="340" r:id="rId65"/>
    <p:sldId id="341" r:id="rId66"/>
    <p:sldId id="342" r:id="rId67"/>
    <p:sldId id="343" r:id="rId68"/>
    <p:sldId id="389" r:id="rId69"/>
    <p:sldId id="390" r:id="rId7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s and Purpose" id="{4D0A825C-AA90-A241-8976-A8B7D1998AEC}">
          <p14:sldIdLst>
            <p14:sldId id="256"/>
            <p14:sldId id="347"/>
            <p14:sldId id="371"/>
          </p14:sldIdLst>
        </p14:section>
        <p14:section name="Background on BWC" id="{F93BC3F4-3AD1-5E45-B7E1-3099B084BFCF}">
          <p14:sldIdLst>
            <p14:sldId id="349"/>
            <p14:sldId id="350"/>
            <p14:sldId id="276"/>
            <p14:sldId id="277"/>
            <p14:sldId id="266"/>
            <p14:sldId id="269"/>
            <p14:sldId id="383"/>
            <p14:sldId id="268"/>
            <p14:sldId id="267"/>
            <p14:sldId id="344"/>
            <p14:sldId id="260"/>
            <p14:sldId id="381"/>
            <p14:sldId id="382"/>
          </p14:sldIdLst>
        </p14:section>
        <p14:section name="BWC Device Operations" id="{F9A29C74-5B45-0940-8358-D95FA94BEF34}">
          <p14:sldIdLst>
            <p14:sldId id="272"/>
            <p14:sldId id="351"/>
            <p14:sldId id="273"/>
            <p14:sldId id="274"/>
            <p14:sldId id="298"/>
            <p14:sldId id="391"/>
            <p14:sldId id="345"/>
            <p14:sldId id="278"/>
            <p14:sldId id="352"/>
            <p14:sldId id="379"/>
            <p14:sldId id="280"/>
            <p14:sldId id="282"/>
            <p14:sldId id="378"/>
            <p14:sldId id="293"/>
            <p14:sldId id="295"/>
            <p14:sldId id="312"/>
            <p14:sldId id="288"/>
            <p14:sldId id="289"/>
            <p14:sldId id="290"/>
            <p14:sldId id="386"/>
            <p14:sldId id="357"/>
            <p14:sldId id="359"/>
            <p14:sldId id="321"/>
            <p14:sldId id="385"/>
            <p14:sldId id="380"/>
            <p14:sldId id="384"/>
          </p14:sldIdLst>
        </p14:section>
        <p14:section name="Agency Accountability" id="{5A15B670-4855-934F-8A3A-1BAA901FA9AF}">
          <p14:sldIdLst>
            <p14:sldId id="366"/>
            <p14:sldId id="368"/>
            <p14:sldId id="377"/>
            <p14:sldId id="387"/>
            <p14:sldId id="324"/>
            <p14:sldId id="325"/>
            <p14:sldId id="326"/>
            <p14:sldId id="327"/>
            <p14:sldId id="328"/>
          </p14:sldIdLst>
        </p14:section>
        <p14:section name="Additional Resources" id="{AA597DB1-CBE0-1D40-BBD3-9E409BFF2F5A}">
          <p14:sldIdLst>
            <p14:sldId id="315"/>
            <p14:sldId id="316"/>
            <p14:sldId id="317"/>
            <p14:sldId id="318"/>
            <p14:sldId id="319"/>
          </p14:sldIdLst>
        </p14:section>
        <p14:section name="Test Sample?" id="{78F57863-09CD-3F42-BA5A-9D7855A798D4}">
          <p14:sldIdLst>
            <p14:sldId id="338"/>
            <p14:sldId id="339"/>
            <p14:sldId id="340"/>
            <p14:sldId id="341"/>
            <p14:sldId id="342"/>
            <p14:sldId id="343"/>
            <p14:sldId id="389"/>
            <p14:sldId id="390"/>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well, Todd" initials="TM" lastIdx="7" clrIdx="0">
    <p:extLst/>
  </p:cmAuthor>
  <p:cmAuthor id="2" name="Markovic, John" initials="MJ" lastIdx="12" clrIdx="1">
    <p:extLst/>
  </p:cmAuthor>
  <p:cmAuthor id="3" name="CNA" initials="C"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29" autoAdjust="0"/>
    <p:restoredTop sz="96305" autoAdjust="0"/>
  </p:normalViewPr>
  <p:slideViewPr>
    <p:cSldViewPr snapToGrid="0">
      <p:cViewPr>
        <p:scale>
          <a:sx n="50" d="100"/>
          <a:sy n="50" d="100"/>
        </p:scale>
        <p:origin x="-1740" y="-60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1661"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75C09D20-53DA-42A5-B928-384469F2AFCF}" type="datetimeFigureOut">
              <a:rPr lang="en-US" smtClean="0"/>
              <a:t>7/3/2017</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83ED0441-01D8-4690-8A55-5B7677880AC1}" type="slidenum">
              <a:rPr lang="en-US" smtClean="0"/>
              <a:t>‹#›</a:t>
            </a:fld>
            <a:endParaRPr lang="en-US" dirty="0"/>
          </a:p>
        </p:txBody>
      </p:sp>
    </p:spTree>
    <p:extLst>
      <p:ext uri="{BB962C8B-B14F-4D97-AF65-F5344CB8AC3E}">
        <p14:creationId xmlns:p14="http://schemas.microsoft.com/office/powerpoint/2010/main" val="402433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a:t>
            </a:fld>
            <a:endParaRPr lang="en-US" dirty="0"/>
          </a:p>
        </p:txBody>
      </p:sp>
    </p:spTree>
    <p:extLst>
      <p:ext uri="{BB962C8B-B14F-4D97-AF65-F5344CB8AC3E}">
        <p14:creationId xmlns:p14="http://schemas.microsoft.com/office/powerpoint/2010/main" val="2912605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10</a:t>
            </a:fld>
            <a:endParaRPr lang="en-US" dirty="0"/>
          </a:p>
        </p:txBody>
      </p:sp>
    </p:spTree>
    <p:extLst>
      <p:ext uri="{BB962C8B-B14F-4D97-AF65-F5344CB8AC3E}">
        <p14:creationId xmlns:p14="http://schemas.microsoft.com/office/powerpoint/2010/main" val="3793300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11</a:t>
            </a:fld>
            <a:endParaRPr lang="en-US" dirty="0"/>
          </a:p>
        </p:txBody>
      </p:sp>
    </p:spTree>
    <p:extLst>
      <p:ext uri="{BB962C8B-B14F-4D97-AF65-F5344CB8AC3E}">
        <p14:creationId xmlns:p14="http://schemas.microsoft.com/office/powerpoint/2010/main" val="3245092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12</a:t>
            </a:fld>
            <a:endParaRPr lang="en-US" dirty="0"/>
          </a:p>
        </p:txBody>
      </p:sp>
    </p:spTree>
    <p:extLst>
      <p:ext uri="{BB962C8B-B14F-4D97-AF65-F5344CB8AC3E}">
        <p14:creationId xmlns:p14="http://schemas.microsoft.com/office/powerpoint/2010/main" val="1516722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13</a:t>
            </a:fld>
            <a:endParaRPr lang="en-US" dirty="0"/>
          </a:p>
        </p:txBody>
      </p:sp>
    </p:spTree>
    <p:extLst>
      <p:ext uri="{BB962C8B-B14F-4D97-AF65-F5344CB8AC3E}">
        <p14:creationId xmlns:p14="http://schemas.microsoft.com/office/powerpoint/2010/main" val="319133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14</a:t>
            </a:fld>
            <a:endParaRPr lang="en-US" dirty="0"/>
          </a:p>
        </p:txBody>
      </p:sp>
    </p:spTree>
    <p:extLst>
      <p:ext uri="{BB962C8B-B14F-4D97-AF65-F5344CB8AC3E}">
        <p14:creationId xmlns:p14="http://schemas.microsoft.com/office/powerpoint/2010/main" val="27312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15</a:t>
            </a:fld>
            <a:endParaRPr lang="en-US" dirty="0"/>
          </a:p>
        </p:txBody>
      </p:sp>
    </p:spTree>
    <p:extLst>
      <p:ext uri="{BB962C8B-B14F-4D97-AF65-F5344CB8AC3E}">
        <p14:creationId xmlns:p14="http://schemas.microsoft.com/office/powerpoint/2010/main" val="1380913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16</a:t>
            </a:fld>
            <a:endParaRPr lang="en-US" dirty="0"/>
          </a:p>
        </p:txBody>
      </p:sp>
    </p:spTree>
    <p:extLst>
      <p:ext uri="{BB962C8B-B14F-4D97-AF65-F5344CB8AC3E}">
        <p14:creationId xmlns:p14="http://schemas.microsoft.com/office/powerpoint/2010/main" val="408935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17</a:t>
            </a:fld>
            <a:endParaRPr lang="en-US" dirty="0"/>
          </a:p>
        </p:txBody>
      </p:sp>
    </p:spTree>
    <p:extLst>
      <p:ext uri="{BB962C8B-B14F-4D97-AF65-F5344CB8AC3E}">
        <p14:creationId xmlns:p14="http://schemas.microsoft.com/office/powerpoint/2010/main" val="993063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18</a:t>
            </a:fld>
            <a:endParaRPr lang="en-US" dirty="0"/>
          </a:p>
        </p:txBody>
      </p:sp>
    </p:spTree>
    <p:extLst>
      <p:ext uri="{BB962C8B-B14F-4D97-AF65-F5344CB8AC3E}">
        <p14:creationId xmlns:p14="http://schemas.microsoft.com/office/powerpoint/2010/main" val="3390495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19</a:t>
            </a:fld>
            <a:endParaRPr lang="en-US" dirty="0"/>
          </a:p>
        </p:txBody>
      </p:sp>
    </p:spTree>
    <p:extLst>
      <p:ext uri="{BB962C8B-B14F-4D97-AF65-F5344CB8AC3E}">
        <p14:creationId xmlns:p14="http://schemas.microsoft.com/office/powerpoint/2010/main" val="255952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a:t>
            </a:fld>
            <a:endParaRPr lang="en-US" dirty="0"/>
          </a:p>
        </p:txBody>
      </p:sp>
    </p:spTree>
    <p:extLst>
      <p:ext uri="{BB962C8B-B14F-4D97-AF65-F5344CB8AC3E}">
        <p14:creationId xmlns:p14="http://schemas.microsoft.com/office/powerpoint/2010/main" val="816089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20</a:t>
            </a:fld>
            <a:endParaRPr lang="en-US" dirty="0"/>
          </a:p>
        </p:txBody>
      </p:sp>
    </p:spTree>
    <p:extLst>
      <p:ext uri="{BB962C8B-B14F-4D97-AF65-F5344CB8AC3E}">
        <p14:creationId xmlns:p14="http://schemas.microsoft.com/office/powerpoint/2010/main" val="2911171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21</a:t>
            </a:fld>
            <a:endParaRPr lang="en-US" dirty="0"/>
          </a:p>
        </p:txBody>
      </p:sp>
    </p:spTree>
    <p:extLst>
      <p:ext uri="{BB962C8B-B14F-4D97-AF65-F5344CB8AC3E}">
        <p14:creationId xmlns:p14="http://schemas.microsoft.com/office/powerpoint/2010/main" val="2629780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23</a:t>
            </a:fld>
            <a:endParaRPr lang="en-US" dirty="0"/>
          </a:p>
        </p:txBody>
      </p:sp>
    </p:spTree>
    <p:extLst>
      <p:ext uri="{BB962C8B-B14F-4D97-AF65-F5344CB8AC3E}">
        <p14:creationId xmlns:p14="http://schemas.microsoft.com/office/powerpoint/2010/main" val="257981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24</a:t>
            </a:fld>
            <a:endParaRPr lang="en-US" dirty="0"/>
          </a:p>
        </p:txBody>
      </p:sp>
    </p:spTree>
    <p:extLst>
      <p:ext uri="{BB962C8B-B14F-4D97-AF65-F5344CB8AC3E}">
        <p14:creationId xmlns:p14="http://schemas.microsoft.com/office/powerpoint/2010/main" val="223761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25</a:t>
            </a:fld>
            <a:endParaRPr lang="en-US" dirty="0"/>
          </a:p>
        </p:txBody>
      </p:sp>
    </p:spTree>
    <p:extLst>
      <p:ext uri="{BB962C8B-B14F-4D97-AF65-F5344CB8AC3E}">
        <p14:creationId xmlns:p14="http://schemas.microsoft.com/office/powerpoint/2010/main" val="2075153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26</a:t>
            </a:fld>
            <a:endParaRPr lang="en-US" dirty="0"/>
          </a:p>
        </p:txBody>
      </p:sp>
    </p:spTree>
    <p:extLst>
      <p:ext uri="{BB962C8B-B14F-4D97-AF65-F5344CB8AC3E}">
        <p14:creationId xmlns:p14="http://schemas.microsoft.com/office/powerpoint/2010/main" val="147116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27</a:t>
            </a:fld>
            <a:endParaRPr lang="en-US" dirty="0"/>
          </a:p>
        </p:txBody>
      </p:sp>
    </p:spTree>
    <p:extLst>
      <p:ext uri="{BB962C8B-B14F-4D97-AF65-F5344CB8AC3E}">
        <p14:creationId xmlns:p14="http://schemas.microsoft.com/office/powerpoint/2010/main" val="4055212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28</a:t>
            </a:fld>
            <a:endParaRPr lang="en-US" dirty="0"/>
          </a:p>
        </p:txBody>
      </p:sp>
    </p:spTree>
    <p:extLst>
      <p:ext uri="{BB962C8B-B14F-4D97-AF65-F5344CB8AC3E}">
        <p14:creationId xmlns:p14="http://schemas.microsoft.com/office/powerpoint/2010/main" val="3075565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29</a:t>
            </a:fld>
            <a:endParaRPr lang="en-US" dirty="0"/>
          </a:p>
        </p:txBody>
      </p:sp>
    </p:spTree>
    <p:extLst>
      <p:ext uri="{BB962C8B-B14F-4D97-AF65-F5344CB8AC3E}">
        <p14:creationId xmlns:p14="http://schemas.microsoft.com/office/powerpoint/2010/main" val="1402224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30</a:t>
            </a:fld>
            <a:endParaRPr lang="en-US" dirty="0"/>
          </a:p>
        </p:txBody>
      </p:sp>
    </p:spTree>
    <p:extLst>
      <p:ext uri="{BB962C8B-B14F-4D97-AF65-F5344CB8AC3E}">
        <p14:creationId xmlns:p14="http://schemas.microsoft.com/office/powerpoint/2010/main" val="84708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a:t>
            </a:fld>
            <a:endParaRPr lang="en-US" dirty="0"/>
          </a:p>
        </p:txBody>
      </p:sp>
    </p:spTree>
    <p:extLst>
      <p:ext uri="{BB962C8B-B14F-4D97-AF65-F5344CB8AC3E}">
        <p14:creationId xmlns:p14="http://schemas.microsoft.com/office/powerpoint/2010/main" val="2049690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31</a:t>
            </a:fld>
            <a:endParaRPr lang="en-US" dirty="0"/>
          </a:p>
        </p:txBody>
      </p:sp>
    </p:spTree>
    <p:extLst>
      <p:ext uri="{BB962C8B-B14F-4D97-AF65-F5344CB8AC3E}">
        <p14:creationId xmlns:p14="http://schemas.microsoft.com/office/powerpoint/2010/main" val="2111454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32</a:t>
            </a:fld>
            <a:endParaRPr lang="en-US" dirty="0"/>
          </a:p>
        </p:txBody>
      </p:sp>
    </p:spTree>
    <p:extLst>
      <p:ext uri="{BB962C8B-B14F-4D97-AF65-F5344CB8AC3E}">
        <p14:creationId xmlns:p14="http://schemas.microsoft.com/office/powerpoint/2010/main" val="2286423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33</a:t>
            </a:fld>
            <a:endParaRPr lang="en-US" dirty="0"/>
          </a:p>
        </p:txBody>
      </p:sp>
    </p:spTree>
    <p:extLst>
      <p:ext uri="{BB962C8B-B14F-4D97-AF65-F5344CB8AC3E}">
        <p14:creationId xmlns:p14="http://schemas.microsoft.com/office/powerpoint/2010/main" val="1879978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34</a:t>
            </a:fld>
            <a:endParaRPr lang="en-US" dirty="0"/>
          </a:p>
        </p:txBody>
      </p:sp>
    </p:spTree>
    <p:extLst>
      <p:ext uri="{BB962C8B-B14F-4D97-AF65-F5344CB8AC3E}">
        <p14:creationId xmlns:p14="http://schemas.microsoft.com/office/powerpoint/2010/main" val="1918035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35</a:t>
            </a:fld>
            <a:endParaRPr lang="en-US" dirty="0"/>
          </a:p>
        </p:txBody>
      </p:sp>
    </p:spTree>
    <p:extLst>
      <p:ext uri="{BB962C8B-B14F-4D97-AF65-F5344CB8AC3E}">
        <p14:creationId xmlns:p14="http://schemas.microsoft.com/office/powerpoint/2010/main" val="3412916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36</a:t>
            </a:fld>
            <a:endParaRPr lang="en-US" dirty="0"/>
          </a:p>
        </p:txBody>
      </p:sp>
    </p:spTree>
    <p:extLst>
      <p:ext uri="{BB962C8B-B14F-4D97-AF65-F5344CB8AC3E}">
        <p14:creationId xmlns:p14="http://schemas.microsoft.com/office/powerpoint/2010/main" val="1950353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37</a:t>
            </a:fld>
            <a:endParaRPr lang="en-US" dirty="0"/>
          </a:p>
        </p:txBody>
      </p:sp>
    </p:spTree>
    <p:extLst>
      <p:ext uri="{BB962C8B-B14F-4D97-AF65-F5344CB8AC3E}">
        <p14:creationId xmlns:p14="http://schemas.microsoft.com/office/powerpoint/2010/main" val="4160060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38</a:t>
            </a:fld>
            <a:endParaRPr lang="en-US" dirty="0"/>
          </a:p>
        </p:txBody>
      </p:sp>
    </p:spTree>
    <p:extLst>
      <p:ext uri="{BB962C8B-B14F-4D97-AF65-F5344CB8AC3E}">
        <p14:creationId xmlns:p14="http://schemas.microsoft.com/office/powerpoint/2010/main" val="2535680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39</a:t>
            </a:fld>
            <a:endParaRPr lang="en-US" dirty="0"/>
          </a:p>
        </p:txBody>
      </p:sp>
    </p:spTree>
    <p:extLst>
      <p:ext uri="{BB962C8B-B14F-4D97-AF65-F5344CB8AC3E}">
        <p14:creationId xmlns:p14="http://schemas.microsoft.com/office/powerpoint/2010/main" val="6268385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40</a:t>
            </a:fld>
            <a:endParaRPr lang="en-US" dirty="0"/>
          </a:p>
        </p:txBody>
      </p:sp>
    </p:spTree>
    <p:extLst>
      <p:ext uri="{BB962C8B-B14F-4D97-AF65-F5344CB8AC3E}">
        <p14:creationId xmlns:p14="http://schemas.microsoft.com/office/powerpoint/2010/main" val="1138672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a:t>
            </a:fld>
            <a:endParaRPr lang="en-US" dirty="0"/>
          </a:p>
        </p:txBody>
      </p:sp>
    </p:spTree>
    <p:extLst>
      <p:ext uri="{BB962C8B-B14F-4D97-AF65-F5344CB8AC3E}">
        <p14:creationId xmlns:p14="http://schemas.microsoft.com/office/powerpoint/2010/main" val="1429181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41</a:t>
            </a:fld>
            <a:endParaRPr lang="en-US" dirty="0"/>
          </a:p>
        </p:txBody>
      </p:sp>
    </p:spTree>
    <p:extLst>
      <p:ext uri="{BB962C8B-B14F-4D97-AF65-F5344CB8AC3E}">
        <p14:creationId xmlns:p14="http://schemas.microsoft.com/office/powerpoint/2010/main" val="58263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42</a:t>
            </a:fld>
            <a:endParaRPr lang="en-US" dirty="0"/>
          </a:p>
        </p:txBody>
      </p:sp>
    </p:spTree>
    <p:extLst>
      <p:ext uri="{BB962C8B-B14F-4D97-AF65-F5344CB8AC3E}">
        <p14:creationId xmlns:p14="http://schemas.microsoft.com/office/powerpoint/2010/main" val="39427348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43</a:t>
            </a:fld>
            <a:endParaRPr lang="en-US" dirty="0"/>
          </a:p>
        </p:txBody>
      </p:sp>
    </p:spTree>
    <p:extLst>
      <p:ext uri="{BB962C8B-B14F-4D97-AF65-F5344CB8AC3E}">
        <p14:creationId xmlns:p14="http://schemas.microsoft.com/office/powerpoint/2010/main" val="1523101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44</a:t>
            </a:fld>
            <a:endParaRPr lang="en-US" dirty="0"/>
          </a:p>
        </p:txBody>
      </p:sp>
    </p:spTree>
    <p:extLst>
      <p:ext uri="{BB962C8B-B14F-4D97-AF65-F5344CB8AC3E}">
        <p14:creationId xmlns:p14="http://schemas.microsoft.com/office/powerpoint/2010/main" val="296078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45</a:t>
            </a:fld>
            <a:endParaRPr lang="en-US" dirty="0"/>
          </a:p>
        </p:txBody>
      </p:sp>
    </p:spTree>
    <p:extLst>
      <p:ext uri="{BB962C8B-B14F-4D97-AF65-F5344CB8AC3E}">
        <p14:creationId xmlns:p14="http://schemas.microsoft.com/office/powerpoint/2010/main" val="16040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46</a:t>
            </a:fld>
            <a:endParaRPr lang="en-US" dirty="0"/>
          </a:p>
        </p:txBody>
      </p:sp>
    </p:spTree>
    <p:extLst>
      <p:ext uri="{BB962C8B-B14F-4D97-AF65-F5344CB8AC3E}">
        <p14:creationId xmlns:p14="http://schemas.microsoft.com/office/powerpoint/2010/main" val="4108383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47</a:t>
            </a:fld>
            <a:endParaRPr lang="en-US" dirty="0"/>
          </a:p>
        </p:txBody>
      </p:sp>
    </p:spTree>
    <p:extLst>
      <p:ext uri="{BB962C8B-B14F-4D97-AF65-F5344CB8AC3E}">
        <p14:creationId xmlns:p14="http://schemas.microsoft.com/office/powerpoint/2010/main" val="29868552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48</a:t>
            </a:fld>
            <a:endParaRPr lang="en-US" dirty="0"/>
          </a:p>
        </p:txBody>
      </p:sp>
    </p:spTree>
    <p:extLst>
      <p:ext uri="{BB962C8B-B14F-4D97-AF65-F5344CB8AC3E}">
        <p14:creationId xmlns:p14="http://schemas.microsoft.com/office/powerpoint/2010/main" val="2030694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49</a:t>
            </a:fld>
            <a:endParaRPr lang="en-US" dirty="0"/>
          </a:p>
        </p:txBody>
      </p:sp>
    </p:spTree>
    <p:extLst>
      <p:ext uri="{BB962C8B-B14F-4D97-AF65-F5344CB8AC3E}">
        <p14:creationId xmlns:p14="http://schemas.microsoft.com/office/powerpoint/2010/main" val="886854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50</a:t>
            </a:fld>
            <a:endParaRPr lang="en-US" dirty="0"/>
          </a:p>
        </p:txBody>
      </p:sp>
    </p:spTree>
    <p:extLst>
      <p:ext uri="{BB962C8B-B14F-4D97-AF65-F5344CB8AC3E}">
        <p14:creationId xmlns:p14="http://schemas.microsoft.com/office/powerpoint/2010/main" val="3455769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a:t>
            </a:fld>
            <a:endParaRPr lang="en-US" dirty="0"/>
          </a:p>
        </p:txBody>
      </p:sp>
    </p:spTree>
    <p:extLst>
      <p:ext uri="{BB962C8B-B14F-4D97-AF65-F5344CB8AC3E}">
        <p14:creationId xmlns:p14="http://schemas.microsoft.com/office/powerpoint/2010/main" val="3403405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51</a:t>
            </a:fld>
            <a:endParaRPr lang="en-US" dirty="0"/>
          </a:p>
        </p:txBody>
      </p:sp>
    </p:spTree>
    <p:extLst>
      <p:ext uri="{BB962C8B-B14F-4D97-AF65-F5344CB8AC3E}">
        <p14:creationId xmlns:p14="http://schemas.microsoft.com/office/powerpoint/2010/main" val="36205271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52</a:t>
            </a:fld>
            <a:endParaRPr lang="en-US" dirty="0"/>
          </a:p>
        </p:txBody>
      </p:sp>
    </p:spTree>
    <p:extLst>
      <p:ext uri="{BB962C8B-B14F-4D97-AF65-F5344CB8AC3E}">
        <p14:creationId xmlns:p14="http://schemas.microsoft.com/office/powerpoint/2010/main" val="261049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53</a:t>
            </a:fld>
            <a:endParaRPr lang="en-US" dirty="0"/>
          </a:p>
        </p:txBody>
      </p:sp>
    </p:spTree>
    <p:extLst>
      <p:ext uri="{BB962C8B-B14F-4D97-AF65-F5344CB8AC3E}">
        <p14:creationId xmlns:p14="http://schemas.microsoft.com/office/powerpoint/2010/main" val="7939170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54</a:t>
            </a:fld>
            <a:endParaRPr lang="en-US" dirty="0"/>
          </a:p>
        </p:txBody>
      </p:sp>
    </p:spTree>
    <p:extLst>
      <p:ext uri="{BB962C8B-B14F-4D97-AF65-F5344CB8AC3E}">
        <p14:creationId xmlns:p14="http://schemas.microsoft.com/office/powerpoint/2010/main" val="33162095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55</a:t>
            </a:fld>
            <a:endParaRPr lang="en-US" dirty="0"/>
          </a:p>
        </p:txBody>
      </p:sp>
    </p:spTree>
    <p:extLst>
      <p:ext uri="{BB962C8B-B14F-4D97-AF65-F5344CB8AC3E}">
        <p14:creationId xmlns:p14="http://schemas.microsoft.com/office/powerpoint/2010/main" val="17408847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56</a:t>
            </a:fld>
            <a:endParaRPr lang="en-US" dirty="0"/>
          </a:p>
        </p:txBody>
      </p:sp>
    </p:spTree>
    <p:extLst>
      <p:ext uri="{BB962C8B-B14F-4D97-AF65-F5344CB8AC3E}">
        <p14:creationId xmlns:p14="http://schemas.microsoft.com/office/powerpoint/2010/main" val="26528204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57</a:t>
            </a:fld>
            <a:endParaRPr lang="en-US" dirty="0"/>
          </a:p>
        </p:txBody>
      </p:sp>
    </p:spTree>
    <p:extLst>
      <p:ext uri="{BB962C8B-B14F-4D97-AF65-F5344CB8AC3E}">
        <p14:creationId xmlns:p14="http://schemas.microsoft.com/office/powerpoint/2010/main" val="28728596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58</a:t>
            </a:fld>
            <a:endParaRPr lang="en-US" dirty="0"/>
          </a:p>
        </p:txBody>
      </p:sp>
    </p:spTree>
    <p:extLst>
      <p:ext uri="{BB962C8B-B14F-4D97-AF65-F5344CB8AC3E}">
        <p14:creationId xmlns:p14="http://schemas.microsoft.com/office/powerpoint/2010/main" val="37247510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59</a:t>
            </a:fld>
            <a:endParaRPr lang="en-US" dirty="0"/>
          </a:p>
        </p:txBody>
      </p:sp>
    </p:spTree>
    <p:extLst>
      <p:ext uri="{BB962C8B-B14F-4D97-AF65-F5344CB8AC3E}">
        <p14:creationId xmlns:p14="http://schemas.microsoft.com/office/powerpoint/2010/main" val="38955195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60</a:t>
            </a:fld>
            <a:endParaRPr lang="en-US" dirty="0"/>
          </a:p>
        </p:txBody>
      </p:sp>
    </p:spTree>
    <p:extLst>
      <p:ext uri="{BB962C8B-B14F-4D97-AF65-F5344CB8AC3E}">
        <p14:creationId xmlns:p14="http://schemas.microsoft.com/office/powerpoint/2010/main" val="213769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6</a:t>
            </a:fld>
            <a:endParaRPr lang="en-US" dirty="0"/>
          </a:p>
        </p:txBody>
      </p:sp>
    </p:spTree>
    <p:extLst>
      <p:ext uri="{BB962C8B-B14F-4D97-AF65-F5344CB8AC3E}">
        <p14:creationId xmlns:p14="http://schemas.microsoft.com/office/powerpoint/2010/main" val="28279171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61</a:t>
            </a:fld>
            <a:endParaRPr lang="en-US" dirty="0"/>
          </a:p>
        </p:txBody>
      </p:sp>
    </p:spTree>
    <p:extLst>
      <p:ext uri="{BB962C8B-B14F-4D97-AF65-F5344CB8AC3E}">
        <p14:creationId xmlns:p14="http://schemas.microsoft.com/office/powerpoint/2010/main" val="4079937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62</a:t>
            </a:fld>
            <a:endParaRPr lang="en-US" dirty="0"/>
          </a:p>
        </p:txBody>
      </p:sp>
    </p:spTree>
    <p:extLst>
      <p:ext uri="{BB962C8B-B14F-4D97-AF65-F5344CB8AC3E}">
        <p14:creationId xmlns:p14="http://schemas.microsoft.com/office/powerpoint/2010/main" val="33343860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63</a:t>
            </a:fld>
            <a:endParaRPr lang="en-US" dirty="0"/>
          </a:p>
        </p:txBody>
      </p:sp>
    </p:spTree>
    <p:extLst>
      <p:ext uri="{BB962C8B-B14F-4D97-AF65-F5344CB8AC3E}">
        <p14:creationId xmlns:p14="http://schemas.microsoft.com/office/powerpoint/2010/main" val="395927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7</a:t>
            </a:fld>
            <a:endParaRPr lang="en-US" dirty="0"/>
          </a:p>
        </p:txBody>
      </p:sp>
    </p:spTree>
    <p:extLst>
      <p:ext uri="{BB962C8B-B14F-4D97-AF65-F5344CB8AC3E}">
        <p14:creationId xmlns:p14="http://schemas.microsoft.com/office/powerpoint/2010/main" val="2644037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8</a:t>
            </a:fld>
            <a:endParaRPr lang="en-US" dirty="0"/>
          </a:p>
        </p:txBody>
      </p:sp>
    </p:spTree>
    <p:extLst>
      <p:ext uri="{BB962C8B-B14F-4D97-AF65-F5344CB8AC3E}">
        <p14:creationId xmlns:p14="http://schemas.microsoft.com/office/powerpoint/2010/main" val="101223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9</a:t>
            </a:fld>
            <a:endParaRPr lang="en-US" dirty="0"/>
          </a:p>
        </p:txBody>
      </p:sp>
    </p:spTree>
    <p:extLst>
      <p:ext uri="{BB962C8B-B14F-4D97-AF65-F5344CB8AC3E}">
        <p14:creationId xmlns:p14="http://schemas.microsoft.com/office/powerpoint/2010/main" val="84270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2" descr="BigSu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 y="3175"/>
            <a:ext cx="1218776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914400" y="1958976"/>
            <a:ext cx="10363200" cy="1470025"/>
          </a:xfrm>
        </p:spPr>
        <p:txBody>
          <a:bodyPr/>
          <a:lstStyle>
            <a:lvl1pPr algn="ctr">
              <a:defRPr sz="4000"/>
            </a:lvl1pPr>
          </a:lstStyle>
          <a:p>
            <a:r>
              <a:rPr lang="en-US"/>
              <a:t>Click to edit Master title style</a:t>
            </a:r>
          </a:p>
        </p:txBody>
      </p:sp>
      <p:sp>
        <p:nvSpPr>
          <p:cNvPr id="5124" name="Rectangle 4"/>
          <p:cNvSpPr>
            <a:spLocks noGrp="1" noChangeArrowheads="1"/>
          </p:cNvSpPr>
          <p:nvPr>
            <p:ph type="subTitle" idx="1"/>
          </p:nvPr>
        </p:nvSpPr>
        <p:spPr>
          <a:xfrm>
            <a:off x="1828800" y="3733800"/>
            <a:ext cx="8534400" cy="1447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ftr" sz="quarter" idx="10"/>
          </p:nvPr>
        </p:nvSpPr>
        <p:spPr>
          <a:xfrm>
            <a:off x="1828800" y="6477001"/>
            <a:ext cx="8636000" cy="244475"/>
          </a:xfrm>
        </p:spPr>
        <p:txBody>
          <a:bodyPr/>
          <a:lstStyle>
            <a:lvl1pPr algn="ctr">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33760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3627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3200" y="303214"/>
            <a:ext cx="2489200" cy="5792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25600" y="303214"/>
            <a:ext cx="7264400" cy="5792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7795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1"/>
          </p:nvPr>
        </p:nvSpPr>
        <p:spPr>
          <a:xfrm>
            <a:off x="609600" y="1295400"/>
            <a:ext cx="5283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2"/>
          </p:nvPr>
        </p:nvSpPr>
        <p:spPr>
          <a:xfrm>
            <a:off x="6299200" y="1295400"/>
            <a:ext cx="5283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2898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09600" y="1295400"/>
            <a:ext cx="10972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61859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02924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7937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AEFFA2-8B89-47C2-83D5-F52B193E5992}"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6868FC-C81F-4CBC-B3F7-346E4B3EA7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9509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855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7016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91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94886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46507-8652-4244-86DA-6E4196359BDD}" type="datetime1">
              <a:rPr lang="en-US" smtClean="0">
                <a:solidFill>
                  <a:prstClr val="black">
                    <a:tint val="75000"/>
                  </a:prstClr>
                </a:solidFill>
              </a:rPr>
              <a:t>7/3/2017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16868FC-C81F-4CBC-B3F7-346E4B3EA7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5921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29E59A-1FA6-40FA-8013-F73FE6266AA4}" type="datetime1">
              <a:rPr lang="en-US" smtClean="0">
                <a:solidFill>
                  <a:prstClr val="black">
                    <a:tint val="75000"/>
                  </a:prstClr>
                </a:solidFill>
              </a:rPr>
              <a:t>7/3/2017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6868FC-C81F-4CBC-B3F7-346E4B3EA7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8528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8707FE-DE78-4F06-8161-B198098A8E7D}" type="datetime1">
              <a:rPr lang="en-US" smtClean="0">
                <a:solidFill>
                  <a:prstClr val="black">
                    <a:tint val="75000"/>
                  </a:prstClr>
                </a:solidFill>
              </a:rPr>
              <a:t>7/3/2017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6868FC-C81F-4CBC-B3F7-346E4B3EA7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9492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6957E-B388-4398-A14A-BBF1EFBAE595}"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6868FC-C81F-4CBC-B3F7-346E4B3EA7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6355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E3C76-CCD5-4301-BE3E-3B008F7C9CB4}"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6868FC-C81F-4CBC-B3F7-346E4B3EA7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3069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
          <p:cNvSpPr>
            <a:spLocks noGrp="1" noChangeArrowheads="1"/>
          </p:cNvSpPr>
          <p:nvPr>
            <p:ph type="ftr" sz="quarter" idx="10"/>
          </p:nvPr>
        </p:nvSpPr>
        <p:spPr bwMode="auto">
          <a:xfrm flipV="1">
            <a:off x="3962400" y="7391400"/>
            <a:ext cx="245533" cy="400050"/>
          </a:xfrm>
          <a:ln>
            <a:miter lim="800000"/>
            <a:headEnd/>
            <a:tailEnd/>
          </a:ln>
        </p:spPr>
        <p:txBody>
          <a:bodyPr>
            <a:spAutoFit/>
          </a:bodyPr>
          <a:lstStyle>
            <a:lvl1pPr algn="l" fontAlgn="base">
              <a:spcBef>
                <a:spcPct val="0"/>
              </a:spcBef>
              <a:spcAft>
                <a:spcPct val="0"/>
              </a:spcAft>
              <a:defRPr sz="2000">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val="907204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F4A17EDA-5B2B-49A8-8E3A-8D8B8C7540B7}" type="datetime1">
              <a:rPr lang="en-US" smtClean="0"/>
              <a:t>7/3/2017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619699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315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B7F43F53-F0FF-4171-B1D8-15C28A3D8DC6}" type="datetime1">
              <a:rPr lang="en-US" smtClean="0"/>
              <a:t>7/3/2017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smtClean="0"/>
            </a:lvl1pPr>
          </a:lstStyle>
          <a:p>
            <a:fld id="{09653B2E-357B-4FF7-B870-2ACE1E07CFB4}" type="slidenum">
              <a:rPr lang="en-US" altLang="en-US"/>
              <a:pPr/>
              <a:t>‹#›</a:t>
            </a:fld>
            <a:endParaRPr lang="en-US" altLang="en-US" dirty="0"/>
          </a:p>
        </p:txBody>
      </p:sp>
    </p:spTree>
    <p:extLst>
      <p:ext uri="{BB962C8B-B14F-4D97-AF65-F5344CB8AC3E}">
        <p14:creationId xmlns:p14="http://schemas.microsoft.com/office/powerpoint/2010/main" val="2541377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44FC4E64-8FD9-4564-8C2D-196332459B76}" type="datetime1">
              <a:rPr lang="en-US" smtClean="0"/>
              <a:t>7/3/2017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smtClean="0"/>
            </a:lvl1pPr>
          </a:lstStyle>
          <a:p>
            <a:fld id="{8CACFE6F-4922-4D48-BC19-1AAD421FA089}" type="slidenum">
              <a:rPr lang="en-US" altLang="en-US"/>
              <a:pPr/>
              <a:t>‹#›</a:t>
            </a:fld>
            <a:endParaRPr lang="en-US" altLang="en-US" dirty="0"/>
          </a:p>
        </p:txBody>
      </p:sp>
    </p:spTree>
    <p:extLst>
      <p:ext uri="{BB962C8B-B14F-4D97-AF65-F5344CB8AC3E}">
        <p14:creationId xmlns:p14="http://schemas.microsoft.com/office/powerpoint/2010/main" val="205999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382368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4064000" y="6248400"/>
            <a:ext cx="5689600" cy="304800"/>
          </a:xfrm>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smtClean="0"/>
            </a:lvl1pPr>
          </a:lstStyle>
          <a:p>
            <a:fld id="{9755EC61-EFA3-4ADD-811C-F7401AD5B5AA}" type="slidenum">
              <a:rPr lang="en-US" altLang="en-US"/>
              <a:pPr/>
              <a:t>‹#›</a:t>
            </a:fld>
            <a:endParaRPr lang="en-US" altLang="en-US" dirty="0"/>
          </a:p>
        </p:txBody>
      </p:sp>
    </p:spTree>
    <p:extLst>
      <p:ext uri="{BB962C8B-B14F-4D97-AF65-F5344CB8AC3E}">
        <p14:creationId xmlns:p14="http://schemas.microsoft.com/office/powerpoint/2010/main" val="3193575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smtClean="0"/>
            </a:lvl1pPr>
          </a:lstStyle>
          <a:p>
            <a:fld id="{9F628EE5-7CEB-434C-A2A0-6116F2B3B949}" type="slidenum">
              <a:rPr lang="en-US" altLang="en-US"/>
              <a:pPr/>
              <a:t>‹#›</a:t>
            </a:fld>
            <a:endParaRPr lang="en-US" altLang="en-US" dirty="0"/>
          </a:p>
        </p:txBody>
      </p:sp>
    </p:spTree>
    <p:extLst>
      <p:ext uri="{BB962C8B-B14F-4D97-AF65-F5344CB8AC3E}">
        <p14:creationId xmlns:p14="http://schemas.microsoft.com/office/powerpoint/2010/main" val="910630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469059"/>
            <a:ext cx="11587549" cy="413115"/>
          </a:xfrm>
        </p:spPr>
        <p:txBody>
          <a:bodyPr/>
          <a:lstStyle/>
          <a:p>
            <a:r>
              <a:rPr lang="en-US" dirty="0"/>
              <a:t>Click to edit Master title style</a:t>
            </a:r>
          </a:p>
        </p:txBody>
      </p:sp>
      <p:sp>
        <p:nvSpPr>
          <p:cNvPr id="3" name="Table Placeholder 2"/>
          <p:cNvSpPr>
            <a:spLocks noGrp="1"/>
          </p:cNvSpPr>
          <p:nvPr>
            <p:ph type="tbl" idx="1"/>
          </p:nvPr>
        </p:nvSpPr>
        <p:spPr>
          <a:xfrm>
            <a:off x="610172" y="1226437"/>
            <a:ext cx="10971656" cy="4525619"/>
          </a:xfrm>
        </p:spPr>
        <p:txBody>
          <a:bodyPr/>
          <a:lstStyle>
            <a:lvl1pPr>
              <a:defRPr>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3949074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smtClean="0"/>
            </a:lvl1pPr>
          </a:lstStyle>
          <a:p>
            <a:fld id="{E992F802-CD5B-446A-90FE-66082DA7C12D}" type="slidenum">
              <a:rPr lang="en-US" altLang="en-US"/>
              <a:pPr/>
              <a:t>‹#›</a:t>
            </a:fld>
            <a:endParaRPr lang="en-US" altLang="en-US" dirty="0"/>
          </a:p>
        </p:txBody>
      </p:sp>
    </p:spTree>
    <p:extLst>
      <p:ext uri="{BB962C8B-B14F-4D97-AF65-F5344CB8AC3E}">
        <p14:creationId xmlns:p14="http://schemas.microsoft.com/office/powerpoint/2010/main" val="3610855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 y="468314"/>
            <a:ext cx="11586633" cy="414337"/>
          </a:xfrm>
        </p:spPr>
        <p:txBody>
          <a:bodyPr/>
          <a:lstStyle/>
          <a:p>
            <a:r>
              <a:rPr lang="en-US" dirty="0"/>
              <a:t>Click to edit Master title style</a:t>
            </a:r>
          </a:p>
        </p:txBody>
      </p:sp>
      <p:sp>
        <p:nvSpPr>
          <p:cNvPr id="3" name="Text Placeholder 2"/>
          <p:cNvSpPr>
            <a:spLocks noGrp="1"/>
          </p:cNvSpPr>
          <p:nvPr>
            <p:ph type="body" sz="half" idx="1"/>
          </p:nvPr>
        </p:nvSpPr>
        <p:spPr>
          <a:xfrm>
            <a:off x="609600" y="1227139"/>
            <a:ext cx="5384800"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0" y="1227139"/>
            <a:ext cx="5384800" cy="218598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197600" y="3565525"/>
            <a:ext cx="5384800" cy="2185988"/>
          </a:xfrm>
        </p:spPr>
        <p:txBody>
          <a:bodyPr/>
          <a:lstStyle>
            <a:lvl1pPr>
              <a:defRPr>
                <a:latin typeface="Arial" pitchFamily="34" charset="0"/>
                <a:cs typeface="Arial"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7668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 y="468314"/>
            <a:ext cx="11586633" cy="414337"/>
          </a:xfrm>
        </p:spPr>
        <p:txBody>
          <a:bodyPr/>
          <a:lstStyle/>
          <a:p>
            <a:r>
              <a:rPr lang="en-US" dirty="0"/>
              <a:t>Click to edit Master title style</a:t>
            </a:r>
          </a:p>
        </p:txBody>
      </p:sp>
      <p:sp>
        <p:nvSpPr>
          <p:cNvPr id="3" name="Text Placeholder 2"/>
          <p:cNvSpPr>
            <a:spLocks noGrp="1"/>
          </p:cNvSpPr>
          <p:nvPr>
            <p:ph type="body" sz="half" idx="1"/>
          </p:nvPr>
        </p:nvSpPr>
        <p:spPr>
          <a:xfrm>
            <a:off x="609600" y="1227139"/>
            <a:ext cx="5384800"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Media Placeholder 3"/>
          <p:cNvSpPr>
            <a:spLocks noGrp="1"/>
          </p:cNvSpPr>
          <p:nvPr>
            <p:ph type="media" sz="half" idx="2"/>
          </p:nvPr>
        </p:nvSpPr>
        <p:spPr>
          <a:xfrm>
            <a:off x="6197600" y="1227139"/>
            <a:ext cx="5384800" cy="4524375"/>
          </a:xfrm>
        </p:spPr>
        <p:txBody>
          <a:bodyPr/>
          <a:lstStyle>
            <a:lvl1pPr>
              <a:defRPr>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677482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67624"/>
            <a:ext cx="11587549" cy="414550"/>
          </a:xfrm>
        </p:spPr>
        <p:txBody>
          <a:bodyPr/>
          <a:lstStyle/>
          <a:p>
            <a:r>
              <a:rPr lang="en-US"/>
              <a:t>Click to edit Master title style</a:t>
            </a:r>
          </a:p>
        </p:txBody>
      </p:sp>
      <p:sp>
        <p:nvSpPr>
          <p:cNvPr id="3" name="Text Placeholder 2"/>
          <p:cNvSpPr>
            <a:spLocks noGrp="1"/>
          </p:cNvSpPr>
          <p:nvPr>
            <p:ph type="body" sz="half" idx="1"/>
          </p:nvPr>
        </p:nvSpPr>
        <p:spPr>
          <a:xfrm>
            <a:off x="610173" y="1226437"/>
            <a:ext cx="5394303" cy="4525619"/>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527" y="1226437"/>
            <a:ext cx="5394301" cy="4525619"/>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4632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0" y="467624"/>
            <a:ext cx="11587549" cy="414550"/>
          </a:xfrm>
        </p:spPr>
        <p:txBody>
          <a:bodyPr/>
          <a:lstStyle/>
          <a:p>
            <a:r>
              <a:rPr lang="en-US" dirty="0"/>
              <a:t>Click to edit Master title style</a:t>
            </a:r>
          </a:p>
        </p:txBody>
      </p:sp>
      <p:sp>
        <p:nvSpPr>
          <p:cNvPr id="8" name="Media Placeholder 7"/>
          <p:cNvSpPr>
            <a:spLocks noGrp="1"/>
          </p:cNvSpPr>
          <p:nvPr>
            <p:ph type="media" sz="quarter" idx="13"/>
          </p:nvPr>
        </p:nvSpPr>
        <p:spPr>
          <a:xfrm>
            <a:off x="415737" y="1399361"/>
            <a:ext cx="11397283" cy="3773421"/>
          </a:xfrm>
        </p:spPr>
        <p:txBody>
          <a:bodyPr/>
          <a:lstStyle>
            <a:lvl1pPr>
              <a:defRPr>
                <a:latin typeface="Arial" pitchFamily="34" charset="0"/>
                <a:cs typeface="Arial" pitchFamily="34" charset="0"/>
              </a:defRPr>
            </a:lvl1p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ADE74BFA-4BAF-457B-A14F-DBC62EA52C97}" type="datetime1">
              <a:rPr lang="en-US" smtClean="0"/>
              <a:t>7/3/2017</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7" name="Slide Number Placeholder 5"/>
          <p:cNvSpPr>
            <a:spLocks noGrp="1"/>
          </p:cNvSpPr>
          <p:nvPr>
            <p:ph type="sldNum" sz="quarter" idx="16"/>
          </p:nvPr>
        </p:nvSpPr>
        <p:spPr/>
        <p:txBody>
          <a:bodyPr/>
          <a:lstStyle>
            <a:lvl1pPr>
              <a:defRPr smtClean="0"/>
            </a:lvl1pPr>
          </a:lstStyle>
          <a:p>
            <a:fld id="{2F23C045-1281-41FD-BAFC-650A2F93C6FF}" type="slidenum">
              <a:rPr lang="en-US" altLang="en-US"/>
              <a:pPr/>
              <a:t>‹#›</a:t>
            </a:fld>
            <a:endParaRPr lang="en-US" altLang="en-US" dirty="0"/>
          </a:p>
        </p:txBody>
      </p:sp>
    </p:spTree>
    <p:extLst>
      <p:ext uri="{BB962C8B-B14F-4D97-AF65-F5344CB8AC3E}">
        <p14:creationId xmlns:p14="http://schemas.microsoft.com/office/powerpoint/2010/main" val="1634428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smtClean="0"/>
            </a:lvl1pPr>
          </a:lstStyle>
          <a:p>
            <a:fld id="{E992F802-CD5B-446A-90FE-66082DA7C12D}" type="slidenum">
              <a:rPr lang="en-US" altLang="en-US"/>
              <a:pPr/>
              <a:t>‹#›</a:t>
            </a:fld>
            <a:endParaRPr lang="en-US" altLang="en-US" dirty="0"/>
          </a:p>
        </p:txBody>
      </p:sp>
    </p:spTree>
    <p:extLst>
      <p:ext uri="{BB962C8B-B14F-4D97-AF65-F5344CB8AC3E}">
        <p14:creationId xmlns:p14="http://schemas.microsoft.com/office/powerpoint/2010/main" val="649819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
          <p:cNvSpPr>
            <a:spLocks noGrp="1" noChangeArrowheads="1"/>
          </p:cNvSpPr>
          <p:nvPr>
            <p:ph type="ftr" sz="quarter" idx="10"/>
          </p:nvPr>
        </p:nvSpPr>
        <p:spPr bwMode="auto">
          <a:xfrm flipV="1">
            <a:off x="3962400" y="7391400"/>
            <a:ext cx="245533" cy="400050"/>
          </a:xfrm>
          <a:ln>
            <a:miter lim="800000"/>
            <a:headEnd/>
            <a:tailEnd/>
          </a:ln>
        </p:spPr>
        <p:txBody>
          <a:bodyPr>
            <a:spAutoFit/>
          </a:bodyPr>
          <a:lstStyle>
            <a:lvl1pPr algn="l" fontAlgn="base">
              <a:spcBef>
                <a:spcPct val="0"/>
              </a:spcBef>
              <a:spcAft>
                <a:spcPct val="0"/>
              </a:spcAft>
              <a:defRPr sz="2000">
                <a:latin typeface="Arial" pitchFamily="34" charset="0"/>
                <a:cs typeface="Arial" pitchFamily="34" charset="0"/>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88142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5600" y="1176338"/>
            <a:ext cx="4876800"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05600" y="1176338"/>
            <a:ext cx="4876800"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90235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1A3A7C51-1DCA-4939-A23F-73A48E512613}"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343836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BB8AD10-652C-4B1C-AF19-A4A57D7E8C2E}" type="datetime1">
              <a:rPr lang="en-US" smtClean="0">
                <a:solidFill>
                  <a:prstClr val="black">
                    <a:tint val="75000"/>
                  </a:prstClr>
                </a:solidFill>
              </a:rPr>
              <a:t>7/3/2017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smtClean="0"/>
            </a:lvl1pPr>
          </a:lstStyle>
          <a:p>
            <a:fld id="{911B43B9-3D9C-43E4-82A6-5EFAFA5E2050}"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551896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A8F9DEC4-A73E-454B-9FA1-B8593F44A5A0}" type="datetime1">
              <a:rPr lang="en-US" smtClean="0">
                <a:solidFill>
                  <a:prstClr val="black">
                    <a:tint val="75000"/>
                  </a:prstClr>
                </a:solidFill>
              </a:rPr>
              <a:t>7/3/2017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smtClean="0"/>
            </a:lvl1pPr>
          </a:lstStyle>
          <a:p>
            <a:fld id="{09653B2E-357B-4FF7-B870-2ACE1E07CFB4}"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662498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F12B54AB-3CBF-42AA-9FC8-DBCCE0CF0FF2}" type="datetime1">
              <a:rPr lang="en-US" smtClean="0">
                <a:solidFill>
                  <a:prstClr val="black">
                    <a:tint val="75000"/>
                  </a:prstClr>
                </a:solidFill>
              </a:rPr>
              <a:t>7/3/2017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smtClean="0"/>
            </a:lvl1pPr>
          </a:lstStyle>
          <a:p>
            <a:fld id="{8CACFE6F-4922-4D48-BC19-1AAD421FA089}"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142209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4064000" y="6248400"/>
            <a:ext cx="5689600" cy="304800"/>
          </a:xfrm>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smtClean="0"/>
            </a:lvl1pPr>
          </a:lstStyle>
          <a:p>
            <a:fld id="{9755EC61-EFA3-4ADD-811C-F7401AD5B5AA}"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099359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smtClean="0"/>
            </a:lvl1pPr>
          </a:lstStyle>
          <a:p>
            <a:fld id="{9F628EE5-7CEB-434C-A2A0-6116F2B3B949}"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894214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6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smtClean="0"/>
            </a:lvl1pPr>
          </a:lstStyle>
          <a:p>
            <a:fld id="{E992F802-CD5B-446A-90FE-66082DA7C12D}"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77157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0" y="467624"/>
            <a:ext cx="11587549" cy="414550"/>
          </a:xfrm>
        </p:spPr>
        <p:txBody>
          <a:bodyPr/>
          <a:lstStyle/>
          <a:p>
            <a:r>
              <a:rPr lang="en-US" dirty="0"/>
              <a:t>Click to edit Master title style</a:t>
            </a:r>
          </a:p>
        </p:txBody>
      </p:sp>
      <p:sp>
        <p:nvSpPr>
          <p:cNvPr id="8" name="Media Placeholder 7"/>
          <p:cNvSpPr>
            <a:spLocks noGrp="1"/>
          </p:cNvSpPr>
          <p:nvPr>
            <p:ph type="media" sz="quarter" idx="13"/>
          </p:nvPr>
        </p:nvSpPr>
        <p:spPr>
          <a:xfrm>
            <a:off x="415737" y="1399361"/>
            <a:ext cx="11397283" cy="3773421"/>
          </a:xfrm>
        </p:spPr>
        <p:txBody>
          <a:bodyPr/>
          <a:lstStyle>
            <a:lvl1pPr>
              <a:defRPr>
                <a:latin typeface="Arial" pitchFamily="34" charset="0"/>
                <a:cs typeface="Arial" pitchFamily="34" charset="0"/>
              </a:defRPr>
            </a:lvl1p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3EB61032-B811-43A4-93DF-1B47A6561B72}"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smtClean="0"/>
            </a:lvl1pPr>
          </a:lstStyle>
          <a:p>
            <a:fld id="{2F23C045-1281-41FD-BAFC-650A2F93C6FF}"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6371341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602057-F140-4662-9AC2-12C0C5053A64}"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5935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6D887A-B070-473E-978A-0F1DE16088C6}"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1537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803766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93222F-77F9-4A9A-88B1-9058D9C7FC84}"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908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05E6E9-1E49-4824-87D2-F93611F4F460}" type="datetime1">
              <a:rPr lang="en-US" smtClean="0">
                <a:solidFill>
                  <a:prstClr val="black">
                    <a:tint val="75000"/>
                  </a:prstClr>
                </a:solidFill>
              </a:rPr>
              <a:t>7/3/2017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0136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15523E-7AAF-436A-99E6-B0DC64428ECC}" type="datetime1">
              <a:rPr lang="en-US" smtClean="0">
                <a:solidFill>
                  <a:prstClr val="black">
                    <a:tint val="75000"/>
                  </a:prstClr>
                </a:solidFill>
              </a:rPr>
              <a:t>7/3/2017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61730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9AEB2E-53D6-4717-BB9B-DE519C121F1A}" type="datetime1">
              <a:rPr lang="en-US" smtClean="0">
                <a:solidFill>
                  <a:prstClr val="black">
                    <a:tint val="75000"/>
                  </a:prstClr>
                </a:solidFill>
              </a:rPr>
              <a:t>7/3/2017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7758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C5B42-DC91-49E2-B073-7FB9AA7AF965}" type="datetime1">
              <a:rPr lang="en-US" smtClean="0">
                <a:solidFill>
                  <a:prstClr val="black">
                    <a:tint val="75000"/>
                  </a:prstClr>
                </a:solidFill>
              </a:rPr>
              <a:t>7/3/2017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40874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4AF21C-F488-407C-B89A-5B2C306C00F3}" type="datetime1">
              <a:rPr lang="en-US" smtClean="0">
                <a:solidFill>
                  <a:prstClr val="black">
                    <a:tint val="75000"/>
                  </a:prstClr>
                </a:solidFill>
              </a:rPr>
              <a:t>7/3/2017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2483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F4DBF-AC9D-4EF0-97CF-46319B0394A0}" type="datetime1">
              <a:rPr lang="en-US" smtClean="0">
                <a:solidFill>
                  <a:prstClr val="black">
                    <a:tint val="75000"/>
                  </a:prstClr>
                </a:solidFill>
              </a:rPr>
              <a:t>7/3/2017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68304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4A9C6-7051-4436-ADA2-0774A38F62CD}"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66129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A41DE4-0DA9-4CED-9682-364D62750D84}"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4265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749689F-0F0F-4FFF-A026-A6C73C578CB8}" type="datetime1">
              <a:rPr lang="en-US" smtClean="0"/>
              <a:t>7/3/2017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4F81BD">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81D8587-F0F0-4E71-AEC1-8DDE4B7CEF7F}" type="slidenum">
              <a:rPr lang="en-US" smtClean="0"/>
              <a:pPr/>
              <a:t>‹#›</a:t>
            </a:fld>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000" y="3250950"/>
            <a:ext cx="4083400" cy="1750028"/>
          </a:xfrm>
          <a:prstGeom prst="rect">
            <a:avLst/>
          </a:prstGeom>
        </p:spPr>
      </p:pic>
    </p:spTree>
    <p:extLst>
      <p:ext uri="{BB962C8B-B14F-4D97-AF65-F5344CB8AC3E}">
        <p14:creationId xmlns:p14="http://schemas.microsoft.com/office/powerpoint/2010/main" val="126936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500838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SzPct val="150000"/>
              <a:defRPr/>
            </a:lvl1pPr>
            <a:lvl2pPr marL="621792" indent="-228600">
              <a:buSzPct val="125000"/>
              <a:buFont typeface="Arial" panose="020B0604020202020204" pitchFamily="34" charset="0"/>
              <a:buChar char="•"/>
              <a:defRPr/>
            </a:lvl2pPr>
            <a:lvl3pPr marL="859536" indent="-228600">
              <a:buSzPct val="85000"/>
              <a:buFont typeface="Courier New" panose="02070309020205020404" pitchFamily="49" charset="0"/>
              <a:buChar char="o"/>
              <a:defRPr/>
            </a:lvl3pPr>
            <a:lvl4pPr marL="1143000" indent="-228600">
              <a:buFont typeface="Wingdings" panose="05000000000000000000" pitchFamily="2" charset="2"/>
              <a:buChar char="§"/>
              <a:defRPr/>
            </a:lvl4pPr>
            <a:lvl5pPr marL="1371600" indent="-228600">
              <a:buFont typeface="Courier New" panose="02070309020205020404" pitchFamily="49" charset="0"/>
              <a:buChar char="­"/>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3DFBC8C9-1034-4CFB-83C5-50568C55D1C2}" type="datetime1">
              <a:rPr lang="en-US" smtClean="0">
                <a:solidFill>
                  <a:prstClr val="black"/>
                </a:solidFill>
              </a:rPr>
              <a:t>7/3/2017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81D8587-F0F0-4E71-AEC1-8DDE4B7CEF7F}"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74509" y="5131418"/>
            <a:ext cx="3317492" cy="1421782"/>
          </a:xfrm>
          <a:prstGeom prst="rect">
            <a:avLst/>
          </a:prstGeom>
        </p:spPr>
      </p:pic>
    </p:spTree>
    <p:extLst>
      <p:ext uri="{BB962C8B-B14F-4D97-AF65-F5344CB8AC3E}">
        <p14:creationId xmlns:p14="http://schemas.microsoft.com/office/powerpoint/2010/main" val="1061744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728ACFE-DEBA-4DB5-ABB7-6153C57C17CA}" type="datetime1">
              <a:rPr lang="en-US" smtClean="0">
                <a:solidFill>
                  <a:prstClr val="white"/>
                </a:solidFill>
              </a:rPr>
              <a:t>7/3/2017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A81D8587-F0F0-4E71-AEC1-8DDE4B7CEF7F}" type="slidenum">
              <a:rPr lang="en-US" smtClean="0">
                <a:solidFill>
                  <a:prstClr val="white"/>
                </a:solidFill>
              </a:rPr>
              <a:pPr/>
              <a:t>‹#›</a:t>
            </a:fld>
            <a:endParaRPr lang="en-US" dirty="0">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dirty="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dirty="0">
              <a:solidFill>
                <a:prstClr val="white"/>
              </a:solidFill>
            </a:endParaRPr>
          </a:p>
        </p:txBody>
      </p:sp>
    </p:spTree>
    <p:extLst>
      <p:ext uri="{BB962C8B-B14F-4D97-AF65-F5344CB8AC3E}">
        <p14:creationId xmlns:p14="http://schemas.microsoft.com/office/powerpoint/2010/main" val="636130063"/>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BDE89E0-A70D-4F06-A7E6-520EAADC2CC7}" type="datetime1">
              <a:rPr lang="en-US" smtClean="0">
                <a:solidFill>
                  <a:prstClr val="white"/>
                </a:solidFill>
              </a:rPr>
              <a:t>7/3/2017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A81D8587-F0F0-4E71-AEC1-8DDE4B7CEF7F}"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315488661"/>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089A58A-882F-40FC-A093-16E89E97DDD2}" type="datetime1">
              <a:rPr lang="en-US" smtClean="0">
                <a:solidFill>
                  <a:prstClr val="black"/>
                </a:solidFill>
              </a:rPr>
              <a:t>7/3/2017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A81D8587-F0F0-4E71-AEC1-8DDE4B7CEF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11605737"/>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902CA5-2C20-481C-AF61-BE6E52564654}" type="datetime1">
              <a:rPr lang="en-US" smtClean="0">
                <a:solidFill>
                  <a:prstClr val="white"/>
                </a:solidFill>
              </a:rPr>
              <a:t>7/3/2017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A81D8587-F0F0-4E71-AEC1-8DDE4B7CEF7F}"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121034435"/>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23F89-5236-4638-B593-D417968A97DD}" type="datetime1">
              <a:rPr lang="en-US" smtClean="0">
                <a:solidFill>
                  <a:prstClr val="black"/>
                </a:solidFill>
              </a:rPr>
              <a:t>7/3/2017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A81D8587-F0F0-4E71-AEC1-8DDE4B7CEF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49741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14A52A2C-0E0E-4B65-A929-7555263B2480}" type="datetime1">
              <a:rPr lang="en-US" smtClean="0">
                <a:solidFill>
                  <a:prstClr val="black"/>
                </a:solidFill>
              </a:rPr>
              <a:t>7/3/2017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81D8587-F0F0-4E71-AEC1-8DDE4B7CEF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4638011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1CCB61AC-D7D6-484E-A485-91CCC79E93A5}" type="datetime1">
              <a:rPr lang="en-US" smtClean="0">
                <a:solidFill>
                  <a:prstClr val="white"/>
                </a:solidFill>
              </a:rPr>
              <a:t>7/3/2017</a:t>
            </a:fld>
            <a:endParaRPr lang="en-US" dirty="0">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81D8587-F0F0-4E71-AEC1-8DDE4B7CEF7F}"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dirty="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dirty="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dirty="0">
              <a:solidFill>
                <a:prstClr val="white"/>
              </a:solidFill>
            </a:endParaRPr>
          </a:p>
        </p:txBody>
      </p:sp>
    </p:spTree>
    <p:extLst>
      <p:ext uri="{BB962C8B-B14F-4D97-AF65-F5344CB8AC3E}">
        <p14:creationId xmlns:p14="http://schemas.microsoft.com/office/powerpoint/2010/main" val="2428530105"/>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E28C97-3CC4-45AA-8C50-820BEEA4E77A}" type="datetime1">
              <a:rPr lang="en-US" smtClean="0">
                <a:solidFill>
                  <a:prstClr val="black"/>
                </a:solidFill>
              </a:rPr>
              <a:t>7/3/2017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81D8587-F0F0-4E71-AEC1-8DDE4B7CEF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806674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D08780E-2356-4966-90F3-4F83A8294C50}" type="datetime1">
              <a:rPr lang="en-US" smtClean="0">
                <a:solidFill>
                  <a:prstClr val="black"/>
                </a:solidFill>
              </a:rPr>
              <a:t>7/3/2017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81D8587-F0F0-4E71-AEC1-8DDE4B7CEF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303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1585968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208D15-6DC7-4EB6-A5FD-5730006A83F6}"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50239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C0263-6324-452B-9C48-EA631DB34E34}"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292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A5D491-67D1-4B91-9682-5CC10D90E961}"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65107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EE6301-1BD2-4461-83E9-B14B9D25A33F}" type="datetime1">
              <a:rPr lang="en-US" smtClean="0">
                <a:solidFill>
                  <a:prstClr val="black">
                    <a:tint val="75000"/>
                  </a:prstClr>
                </a:solidFill>
              </a:rPr>
              <a:t>7/3/2017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31643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4F9A4B-3023-4717-A3B8-41A172547A96}" type="datetime1">
              <a:rPr lang="en-US" smtClean="0">
                <a:solidFill>
                  <a:prstClr val="black">
                    <a:tint val="75000"/>
                  </a:prstClr>
                </a:solidFill>
              </a:rPr>
              <a:t>7/3/2017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417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DC7CFF-FC70-4D2A-9037-75FA7779528D}" type="datetime1">
              <a:rPr lang="en-US" smtClean="0">
                <a:solidFill>
                  <a:prstClr val="black">
                    <a:tint val="75000"/>
                  </a:prstClr>
                </a:solidFill>
              </a:rPr>
              <a:t>7/3/2017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38195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E0469-5855-44C4-B76F-C53CD846350A}" type="datetime1">
              <a:rPr lang="en-US" smtClean="0">
                <a:solidFill>
                  <a:prstClr val="black">
                    <a:tint val="75000"/>
                  </a:prstClr>
                </a:solidFill>
              </a:rPr>
              <a:t>7/3/2017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37694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7AF51C-7657-401C-9EE7-479AEC98E7B2}" type="datetime1">
              <a:rPr lang="en-US" smtClean="0">
                <a:solidFill>
                  <a:prstClr val="black">
                    <a:tint val="75000"/>
                  </a:prstClr>
                </a:solidFill>
              </a:rPr>
              <a:t>7/3/2017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24926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B03F26-DE6B-40DA-97F9-67885739EB8C}" type="datetime1">
              <a:rPr lang="en-US" smtClean="0">
                <a:solidFill>
                  <a:prstClr val="black">
                    <a:tint val="75000"/>
                  </a:prstClr>
                </a:solidFill>
              </a:rPr>
              <a:t>7/3/2017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52359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BB072-0346-41DB-A091-AF5BDBD18825}"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829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32569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556079-6BA7-4747-A7A4-5C9672A3C0A0}"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08909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44DB35-56FB-0546-BD59-ED64C4AD5EB7}" type="datetimeFigureOut">
              <a:rPr lang="en-US" smtClean="0">
                <a:solidFill>
                  <a:srgbClr val="FFFFFF">
                    <a:alpha val="70000"/>
                  </a:srgbClr>
                </a:solidFill>
              </a:rPr>
              <a:pPr/>
              <a:t>7/3/2017</a:t>
            </a:fld>
            <a:endParaRPr lang="en-US" dirty="0">
              <a:solidFill>
                <a:srgbClr val="FFFFFF">
                  <a:alpha val="70000"/>
                </a:srgbClr>
              </a:solidFill>
            </a:endParaRPr>
          </a:p>
        </p:txBody>
      </p:sp>
      <p:sp>
        <p:nvSpPr>
          <p:cNvPr id="5" name="Footer Placeholder 4"/>
          <p:cNvSpPr>
            <a:spLocks noGrp="1"/>
          </p:cNvSpPr>
          <p:nvPr>
            <p:ph type="ftr" sz="quarter" idx="11"/>
          </p:nvPr>
        </p:nvSpPr>
        <p:spPr/>
        <p:txBody>
          <a:bodyPr/>
          <a:lstStyle/>
          <a:p>
            <a:endParaRPr lang="en-US" dirty="0">
              <a:solidFill>
                <a:srgbClr val="FFFFFF">
                  <a:alpha val="70000"/>
                </a:srgbClr>
              </a:solidFill>
            </a:endParaRPr>
          </a:p>
        </p:txBody>
      </p:sp>
      <p:sp>
        <p:nvSpPr>
          <p:cNvPr id="6" name="Slide Number Placeholder 5"/>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7069151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srgbClr val="000000">
                  <a:alpha val="70000"/>
                </a:srgbClr>
              </a:solidFill>
            </a:endParaRPr>
          </a:p>
        </p:txBody>
      </p:sp>
      <p:sp>
        <p:nvSpPr>
          <p:cNvPr id="6" name="Slide Number Placeholder 5"/>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31360319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4DB35-56FB-0546-BD59-ED64C4AD5EB7}" type="datetimeFigureOut">
              <a:rPr lang="en-US" smtClean="0">
                <a:solidFill>
                  <a:srgbClr val="FFFFFF">
                    <a:alpha val="70000"/>
                  </a:srgbClr>
                </a:solidFill>
              </a:rPr>
              <a:pPr/>
              <a:t>7/3/2017</a:t>
            </a:fld>
            <a:endParaRPr lang="en-US" dirty="0">
              <a:solidFill>
                <a:srgbClr val="FFFFFF">
                  <a:alpha val="70000"/>
                </a:srgbClr>
              </a:solidFill>
            </a:endParaRPr>
          </a:p>
        </p:txBody>
      </p:sp>
      <p:sp>
        <p:nvSpPr>
          <p:cNvPr id="5" name="Footer Placeholder 4"/>
          <p:cNvSpPr>
            <a:spLocks noGrp="1"/>
          </p:cNvSpPr>
          <p:nvPr>
            <p:ph type="ftr" sz="quarter" idx="11"/>
          </p:nvPr>
        </p:nvSpPr>
        <p:spPr/>
        <p:txBody>
          <a:bodyPr/>
          <a:lstStyle/>
          <a:p>
            <a:endParaRPr lang="en-US" dirty="0">
              <a:solidFill>
                <a:srgbClr val="FFFFFF">
                  <a:alpha val="70000"/>
                </a:srgbClr>
              </a:solidFill>
            </a:endParaRPr>
          </a:p>
        </p:txBody>
      </p:sp>
      <p:sp>
        <p:nvSpPr>
          <p:cNvPr id="6" name="Slide Number Placeholder 5"/>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40270073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44DB35-56FB-0546-BD59-ED64C4AD5EB7}" type="datetimeFigureOut">
              <a:rPr lang="en-US" smtClean="0">
                <a:solidFill>
                  <a:srgbClr val="000000">
                    <a:alpha val="70000"/>
                  </a:srgbClr>
                </a:solidFill>
              </a:rPr>
              <a:pPr/>
              <a:t>7/3/2017</a:t>
            </a:fld>
            <a:endParaRPr lang="en-US" dirty="0">
              <a:solidFill>
                <a:srgbClr val="000000">
                  <a:alpha val="70000"/>
                </a:srgbClr>
              </a:solidFill>
            </a:endParaRPr>
          </a:p>
        </p:txBody>
      </p:sp>
      <p:sp>
        <p:nvSpPr>
          <p:cNvPr id="6" name="Footer Placeholder 5"/>
          <p:cNvSpPr>
            <a:spLocks noGrp="1"/>
          </p:cNvSpPr>
          <p:nvPr>
            <p:ph type="ftr" sz="quarter" idx="11"/>
          </p:nvPr>
        </p:nvSpPr>
        <p:spPr/>
        <p:txBody>
          <a:bodyPr/>
          <a:lstStyle/>
          <a:p>
            <a:endParaRPr lang="en-US" dirty="0">
              <a:solidFill>
                <a:srgbClr val="000000">
                  <a:alpha val="70000"/>
                </a:srgbClr>
              </a:solidFill>
            </a:endParaRPr>
          </a:p>
        </p:txBody>
      </p:sp>
      <p:sp>
        <p:nvSpPr>
          <p:cNvPr id="7" name="Slide Number Placeholder 6"/>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41067242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44DB35-56FB-0546-BD59-ED64C4AD5EB7}" type="datetimeFigureOut">
              <a:rPr lang="en-US" smtClean="0">
                <a:solidFill>
                  <a:srgbClr val="000000">
                    <a:alpha val="70000"/>
                  </a:srgbClr>
                </a:solidFill>
              </a:rPr>
              <a:pPr/>
              <a:t>7/3/2017</a:t>
            </a:fld>
            <a:endParaRPr lang="en-US" dirty="0">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dirty="0">
              <a:solidFill>
                <a:srgbClr val="000000">
                  <a:alpha val="70000"/>
                </a:srgbClr>
              </a:solidFill>
            </a:endParaRPr>
          </a:p>
        </p:txBody>
      </p:sp>
      <p:sp>
        <p:nvSpPr>
          <p:cNvPr id="9" name="Slide Number Placeholder 8"/>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26143759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44DB35-56FB-0546-BD59-ED64C4AD5EB7}" type="datetimeFigureOut">
              <a:rPr lang="en-US" smtClean="0">
                <a:solidFill>
                  <a:srgbClr val="000000">
                    <a:alpha val="70000"/>
                  </a:srgbClr>
                </a:solidFill>
              </a:rPr>
              <a:pPr/>
              <a:t>7/3/2017</a:t>
            </a:fld>
            <a:endParaRPr lang="en-US" dirty="0">
              <a:solidFill>
                <a:srgbClr val="000000">
                  <a:alpha val="70000"/>
                </a:srgbClr>
              </a:solidFill>
            </a:endParaRPr>
          </a:p>
        </p:txBody>
      </p:sp>
      <p:sp>
        <p:nvSpPr>
          <p:cNvPr id="4" name="Footer Placeholder 3"/>
          <p:cNvSpPr>
            <a:spLocks noGrp="1"/>
          </p:cNvSpPr>
          <p:nvPr>
            <p:ph type="ftr" sz="quarter" idx="11"/>
          </p:nvPr>
        </p:nvSpPr>
        <p:spPr/>
        <p:txBody>
          <a:bodyPr/>
          <a:lstStyle/>
          <a:p>
            <a:endParaRPr lang="en-US" dirty="0">
              <a:solidFill>
                <a:srgbClr val="000000">
                  <a:alpha val="70000"/>
                </a:srgbClr>
              </a:solidFill>
            </a:endParaRPr>
          </a:p>
        </p:txBody>
      </p:sp>
      <p:sp>
        <p:nvSpPr>
          <p:cNvPr id="5" name="Slide Number Placeholder 4"/>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25088461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4DB35-56FB-0546-BD59-ED64C4AD5EB7}" type="datetimeFigureOut">
              <a:rPr lang="en-US" smtClean="0">
                <a:solidFill>
                  <a:srgbClr val="000000">
                    <a:alpha val="70000"/>
                  </a:srgbClr>
                </a:solidFill>
              </a:rPr>
              <a:pPr/>
              <a:t>7/3/2017</a:t>
            </a:fld>
            <a:endParaRPr lang="en-US" dirty="0">
              <a:solidFill>
                <a:srgbClr val="000000">
                  <a:alpha val="70000"/>
                </a:srgbClr>
              </a:solidFill>
            </a:endParaRPr>
          </a:p>
        </p:txBody>
      </p:sp>
      <p:sp>
        <p:nvSpPr>
          <p:cNvPr id="3" name="Footer Placeholder 2"/>
          <p:cNvSpPr>
            <a:spLocks noGrp="1"/>
          </p:cNvSpPr>
          <p:nvPr>
            <p:ph type="ftr" sz="quarter" idx="11"/>
          </p:nvPr>
        </p:nvSpPr>
        <p:spPr/>
        <p:txBody>
          <a:bodyPr/>
          <a:lstStyle/>
          <a:p>
            <a:endParaRPr lang="en-US" dirty="0">
              <a:solidFill>
                <a:srgbClr val="000000">
                  <a:alpha val="70000"/>
                </a:srgbClr>
              </a:solidFill>
            </a:endParaRPr>
          </a:p>
        </p:txBody>
      </p:sp>
      <p:sp>
        <p:nvSpPr>
          <p:cNvPr id="4" name="Slide Number Placeholder 3"/>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19891411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4DB35-56FB-0546-BD59-ED64C4AD5EB7}" type="datetimeFigureOut">
              <a:rPr lang="en-US" smtClean="0">
                <a:solidFill>
                  <a:srgbClr val="000000">
                    <a:alpha val="70000"/>
                  </a:srgbClr>
                </a:solidFill>
              </a:rPr>
              <a:pPr/>
              <a:t>7/3/2017</a:t>
            </a:fld>
            <a:endParaRPr lang="en-US" dirty="0">
              <a:solidFill>
                <a:srgbClr val="000000">
                  <a:alpha val="70000"/>
                </a:srgbClr>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28945638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4DB35-56FB-0546-BD59-ED64C4AD5EB7}" type="datetimeFigureOut">
              <a:rPr lang="en-US" smtClean="0"/>
              <a:pPr/>
              <a:t>7/3/2017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410861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3498912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4DB35-56FB-0546-BD59-ED64C4AD5EB7}" type="datetimeFigureOut">
              <a:rPr lang="en-US" smtClean="0">
                <a:solidFill>
                  <a:srgbClr val="000000">
                    <a:alpha val="70000"/>
                  </a:srgbClr>
                </a:solidFill>
              </a:rPr>
              <a:pPr/>
              <a:t>7/3/2017</a:t>
            </a:fld>
            <a:endParaRPr lang="en-US" dirty="0">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dirty="0">
              <a:solidFill>
                <a:srgbClr val="000000">
                  <a:alpha val="70000"/>
                </a:srgbClr>
              </a:solidFill>
            </a:endParaRPr>
          </a:p>
        </p:txBody>
      </p:sp>
      <p:sp>
        <p:nvSpPr>
          <p:cNvPr id="6" name="Slide Number Placeholder 5"/>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2305632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4DB35-56FB-0546-BD59-ED64C4AD5EB7}" type="datetimeFigureOut">
              <a:rPr lang="en-US" smtClean="0">
                <a:solidFill>
                  <a:srgbClr val="000000">
                    <a:alpha val="70000"/>
                  </a:srgbClr>
                </a:solidFill>
              </a:rPr>
              <a:pPr/>
              <a:t>7/3/2017</a:t>
            </a:fld>
            <a:endParaRPr lang="en-US" dirty="0">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dirty="0">
              <a:solidFill>
                <a:srgbClr val="000000">
                  <a:alpha val="70000"/>
                </a:srgbClr>
              </a:solidFill>
            </a:endParaRPr>
          </a:p>
        </p:txBody>
      </p:sp>
      <p:sp>
        <p:nvSpPr>
          <p:cNvPr id="6" name="Slide Number Placeholder 5"/>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269172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3.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3.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4.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5.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6.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5600" y="303214"/>
            <a:ext cx="99568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625600" y="1176338"/>
            <a:ext cx="9956800"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ftr" sz="quarter" idx="3"/>
          </p:nvPr>
        </p:nvSpPr>
        <p:spPr bwMode="auto">
          <a:xfrm>
            <a:off x="1625600" y="6248400"/>
            <a:ext cx="863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i="1">
                <a:solidFill>
                  <a:srgbClr val="990033"/>
                </a:solidFill>
                <a:latin typeface="Arial" charset="0"/>
                <a:ea typeface="ＭＳ Ｐゴシック" charset="-128"/>
              </a:defRPr>
            </a:lvl1pPr>
          </a:lstStyle>
          <a:p>
            <a:pPr fontAlgn="base">
              <a:spcBef>
                <a:spcPct val="0"/>
              </a:spcBef>
              <a:spcAft>
                <a:spcPct val="0"/>
              </a:spcAft>
              <a:defRPr/>
            </a:pPr>
            <a:endParaRPr lang="en-US" dirty="0"/>
          </a:p>
        </p:txBody>
      </p:sp>
    </p:spTree>
    <p:extLst>
      <p:ext uri="{BB962C8B-B14F-4D97-AF65-F5344CB8AC3E}">
        <p14:creationId xmlns:p14="http://schemas.microsoft.com/office/powerpoint/2010/main" val="48889000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hf hdr="0" ftr="0"/>
  <p:txStyles>
    <p:titleStyle>
      <a:lvl1pPr algn="l" rtl="0" eaLnBrk="0" fontAlgn="base" hangingPunct="0">
        <a:lnSpc>
          <a:spcPct val="90000"/>
        </a:lnSpc>
        <a:spcBef>
          <a:spcPct val="0"/>
        </a:spcBef>
        <a:spcAft>
          <a:spcPct val="0"/>
        </a:spcAft>
        <a:defRPr sz="3200" b="1">
          <a:solidFill>
            <a:srgbClr val="990033"/>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200" b="1">
          <a:solidFill>
            <a:srgbClr val="990033"/>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990033"/>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990033"/>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990033"/>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200" b="1">
          <a:solidFill>
            <a:srgbClr val="990033"/>
          </a:solidFill>
          <a:latin typeface="Arial" charset="0"/>
        </a:defRPr>
      </a:lvl6pPr>
      <a:lvl7pPr marL="914400" algn="l" rtl="0" fontAlgn="base">
        <a:lnSpc>
          <a:spcPct val="90000"/>
        </a:lnSpc>
        <a:spcBef>
          <a:spcPct val="0"/>
        </a:spcBef>
        <a:spcAft>
          <a:spcPct val="0"/>
        </a:spcAft>
        <a:defRPr sz="3200" b="1">
          <a:solidFill>
            <a:srgbClr val="990033"/>
          </a:solidFill>
          <a:latin typeface="Arial" charset="0"/>
        </a:defRPr>
      </a:lvl7pPr>
      <a:lvl8pPr marL="1371600" algn="l" rtl="0" fontAlgn="base">
        <a:lnSpc>
          <a:spcPct val="90000"/>
        </a:lnSpc>
        <a:spcBef>
          <a:spcPct val="0"/>
        </a:spcBef>
        <a:spcAft>
          <a:spcPct val="0"/>
        </a:spcAft>
        <a:defRPr sz="3200" b="1">
          <a:solidFill>
            <a:srgbClr val="990033"/>
          </a:solidFill>
          <a:latin typeface="Arial" charset="0"/>
        </a:defRPr>
      </a:lvl8pPr>
      <a:lvl9pPr marL="1828800" algn="l" rtl="0" fontAlgn="base">
        <a:lnSpc>
          <a:spcPct val="90000"/>
        </a:lnSpc>
        <a:spcBef>
          <a:spcPct val="0"/>
        </a:spcBef>
        <a:spcAft>
          <a:spcPct val="0"/>
        </a:spcAft>
        <a:defRPr sz="3200" b="1">
          <a:solidFill>
            <a:srgbClr val="990033"/>
          </a:solidFill>
          <a:latin typeface="Arial" charset="0"/>
        </a:defRPr>
      </a:lvl9pPr>
    </p:titleStyle>
    <p:bodyStyle>
      <a:lvl1pPr marL="241300" indent="-241300" algn="l" rtl="0" eaLnBrk="0" fontAlgn="base" hangingPunct="0">
        <a:spcBef>
          <a:spcPct val="20000"/>
        </a:spcBef>
        <a:spcAft>
          <a:spcPct val="0"/>
        </a:spcAft>
        <a:buClr>
          <a:srgbClr val="FFCC00"/>
        </a:buClr>
        <a:buSzPct val="110000"/>
        <a:buFont typeface="Wingdings" pitchFamily="2" charset="2"/>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990033"/>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5F5F5F"/>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5F5F5F"/>
          </a:solidFill>
          <a:latin typeface="+mn-lt"/>
          <a:ea typeface="ＭＳ Ｐゴシック" charset="-128"/>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6F5E6-0C7B-4CDA-BCE9-3DB7C7FFF246}"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868FC-C81F-4CBC-B3F7-346E4B3EA7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728771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991" r:id="rId25"/>
    <p:sldLayoutId id="2147484095" r:id="rId26"/>
    <p:sldLayoutId id="2147484096" r:id="rId27"/>
    <p:sldLayoutId id="2147484097" r:id="rId28"/>
    <p:sldLayoutId id="2147484098" r:id="rId29"/>
    <p:sldLayoutId id="2147484099" r:id="rId30"/>
    <p:sldLayoutId id="2147484100" r:id="rId31"/>
    <p:sldLayoutId id="2147484101" r:id="rId32"/>
    <p:sldLayoutId id="2147484103" r:id="rId33"/>
    <p:sldLayoutId id="2147484107" r:id="rId3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0E9FF-F3ED-4BC7-86B9-30BDA9B4C4FC}"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0452677"/>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dirty="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C623641-CFBB-4A64-BF7D-5D09D1D44112}" type="datetime1">
              <a:rPr lang="en-US" smtClean="0">
                <a:solidFill>
                  <a:prstClr val="black"/>
                </a:solidFill>
              </a:rPr>
              <a:t>7/3/2017</a:t>
            </a:fld>
            <a:endParaRPr lang="en-US" dirty="0">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A81D8587-F0F0-4E71-AEC1-8DDE4B7CEF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90913448"/>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hf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100000"/>
        <a:buFont typeface="Lucida Sans Unicode" panose="020B0602030504020204" pitchFamily="34" charset="0"/>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Lucida Sans Unicode" panose="020B0602030504020204" pitchFamily="34" charset="0"/>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1"/>
        </a:buClr>
        <a:buSzPct val="100000"/>
        <a:buFont typeface="Lucida Sans Unicode" panose="020B0602030504020204" pitchFamily="34" charset="0"/>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1"/>
        </a:buClr>
        <a:buFont typeface="Lucida Sans Unicode" panose="020B0602030504020204" pitchFamily="34" charset="0"/>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1"/>
        </a:buClr>
        <a:buFont typeface="Lucida Sans Unicode" panose="020B0602030504020204" pitchFamily="34" charset="0"/>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69E32-B0C1-4882-A64C-6DD9BC32CB3F}" type="datetime1">
              <a:rPr lang="en-US" smtClean="0">
                <a:solidFill>
                  <a:prstClr val="black">
                    <a:tint val="75000"/>
                  </a:prstClr>
                </a:solidFill>
              </a:rPr>
              <a:t>7/3/2017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1019324"/>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06FFC-ACFA-4794-992E-073BB30B4C5D}" type="datetimeFigureOut">
              <a:rPr lang="en-US" smtClean="0"/>
              <a:t>7/3/2017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1AE77-10CE-417E-857A-73B13691D73E}" type="slidenum">
              <a:rPr lang="en-US" smtClean="0"/>
              <a:t>‹#›</a:t>
            </a:fld>
            <a:endParaRPr lang="en-US" dirty="0"/>
          </a:p>
        </p:txBody>
      </p:sp>
    </p:spTree>
    <p:extLst>
      <p:ext uri="{BB962C8B-B14F-4D97-AF65-F5344CB8AC3E}">
        <p14:creationId xmlns:p14="http://schemas.microsoft.com/office/powerpoint/2010/main" val="90254849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jrs.gov/pdffiles1/nij/grants/250381.pdf"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60.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hyperlink" Target="https://www.bja.gov/bwc" TargetMode="External"/><Relationship Id="rId2" Type="http://schemas.openxmlformats.org/officeDocument/2006/relationships/notesSlide" Target="../notesSlides/notesSlide53.xml"/><Relationship Id="rId1" Type="http://schemas.openxmlformats.org/officeDocument/2006/relationships/slideLayout" Target="../slideLayouts/slideLayout60.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8" Type="http://schemas.openxmlformats.org/officeDocument/2006/relationships/hyperlink" Target="http://www.google.com/url?sa=i&amp;rct=j&amp;q=&amp;source=imgres&amp;cd=&amp;cad=rja&amp;uact=8&amp;ved=0ahUKEwjH5aiu1_XLAhVDy2MKHVbODy4QjRwIBw&amp;url=https://www.aclu.org/&amp;psig=AFQjCNFTcqcPOs4rjYHARlZvV0kYQSLumw&amp;ust=1459883335207096" TargetMode="External"/><Relationship Id="rId3" Type="http://schemas.openxmlformats.org/officeDocument/2006/relationships/hyperlink" Target="https://cops.usdoj.gov/pdf/taskforce/taskforce_finalreport.pdf" TargetMode="External"/><Relationship Id="rId7"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60.xml"/><Relationship Id="rId6" Type="http://schemas.openxmlformats.org/officeDocument/2006/relationships/image" Target="../media/image9.jpeg"/><Relationship Id="rId5" Type="http://schemas.openxmlformats.org/officeDocument/2006/relationships/hyperlink" Target="http://www.cops.usdoj.gov/policingtaskforce" TargetMode="External"/><Relationship Id="rId10" Type="http://schemas.openxmlformats.org/officeDocument/2006/relationships/image" Target="../media/image12.png"/><Relationship Id="rId4" Type="http://schemas.openxmlformats.org/officeDocument/2006/relationships/hyperlink" Target="https://www.ncjrs.gov/pdffiles1/nij/grants/250381.pdf" TargetMode="External"/><Relationship Id="rId9"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hyperlink" Target="http://www.bwctta.com/" TargetMode="External"/><Relationship Id="rId2" Type="http://schemas.openxmlformats.org/officeDocument/2006/relationships/notesSlide" Target="../notesSlides/notesSlide55.xml"/><Relationship Id="rId1" Type="http://schemas.openxmlformats.org/officeDocument/2006/relationships/slideLayout" Target="../slideLayouts/slideLayout60.xml"/><Relationship Id="rId4" Type="http://schemas.openxmlformats.org/officeDocument/2006/relationships/image" Target="../media/image13.jp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NIb9jPd6B58&amp;oref=https://www.youtube.com/watch?v%3DNIb9jPd6B58&amp;has_verified=1"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www.nytimes.com/2017/05/28/us/body-cameras-police-video.html?smid=fb-nytimes&amp;smtyp=cur&amp;_r=1"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Body-Worn Camera Training Guide</a:t>
            </a:r>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4294967295"/>
          </p:nvPr>
        </p:nvSpPr>
        <p:spPr>
          <a:xfrm>
            <a:off x="838200" y="6356350"/>
            <a:ext cx="2743200" cy="365125"/>
          </a:xfrm>
        </p:spPr>
        <p:txBody>
          <a:bodyPr/>
          <a:lstStyle/>
          <a:p>
            <a:fld id="{D8DD4D4F-67A0-4B3C-953F-57FF7888B54D}" type="datetime1">
              <a:rPr lang="en-US" smtClean="0">
                <a:solidFill>
                  <a:prstClr val="black">
                    <a:tint val="75000"/>
                  </a:prstClr>
                </a:solidFill>
              </a:rPr>
              <a:t>7/3/2017</a:t>
            </a:fld>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212729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65126"/>
            <a:ext cx="10744200" cy="1121930"/>
          </a:xfrm>
        </p:spPr>
        <p:txBody>
          <a:bodyPr>
            <a:normAutofit/>
          </a:bodyPr>
          <a:lstStyle/>
          <a:p>
            <a:r>
              <a:rPr lang="en-US" sz="4000" dirty="0"/>
              <a:t>Identify the Goals of Your BWC Program</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774957232"/>
              </p:ext>
            </p:extLst>
          </p:nvPr>
        </p:nvGraphicFramePr>
        <p:xfrm>
          <a:off x="742950" y="1486585"/>
          <a:ext cx="8910181" cy="4998720"/>
        </p:xfrm>
        <a:graphic>
          <a:graphicData uri="http://schemas.openxmlformats.org/drawingml/2006/table">
            <a:tbl>
              <a:tblPr/>
              <a:tblGrid>
                <a:gridCol w="8910181">
                  <a:extLst>
                    <a:ext uri="{9D8B030D-6E8A-4147-A177-3AD203B41FA5}">
                      <a16:colId xmlns="" xmlns:a16="http://schemas.microsoft.com/office/drawing/2014/main" val="20000"/>
                    </a:ext>
                  </a:extLst>
                </a:gridCol>
              </a:tblGrid>
              <a:tr h="878702">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1600" b="0" u="sng" kern="1200" dirty="0">
                        <a:solidFill>
                          <a:schemeClr val="tx1"/>
                        </a:solidFill>
                        <a:effectLst/>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600" b="1" u="sng" kern="1200" dirty="0">
                          <a:solidFill>
                            <a:schemeClr val="tx1"/>
                          </a:solidFill>
                          <a:effectLst/>
                          <a:latin typeface="Arial" charset="0"/>
                          <a:ea typeface="MS PGothic" pitchFamily="34" charset="-128"/>
                          <a:cs typeface="+mn-cs"/>
                        </a:rPr>
                        <a:t>Spokane Police Department</a:t>
                      </a:r>
                      <a:endParaRPr lang="en-US" sz="1600" b="1" kern="1200" dirty="0">
                        <a:solidFill>
                          <a:schemeClr val="tx1"/>
                        </a:solidFill>
                        <a:effectLst/>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600" b="0" kern="1200" dirty="0">
                          <a:solidFill>
                            <a:schemeClr val="tx1"/>
                          </a:solidFill>
                          <a:effectLst/>
                          <a:latin typeface="Arial" charset="0"/>
                          <a:ea typeface="MS PGothic" pitchFamily="34" charset="-128"/>
                          <a:cs typeface="+mn-cs"/>
                        </a:rPr>
                        <a:t>BWCs are a valuable tool for promoting transparency in law enforcement by recording citizen contacts with police officers. The Spokane Police Department (SPD) uses BWCs to contemporaneously and objectively document citizen contacts. Video footage produced by BWCs may be used as evidence in civil or criminal investigations, a tool in law enforcement training, documentation for administrative review of officer compliance with department policies, or a reference in incident documentation.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kern="1200" cap="none" normalizeH="0" baseline="0" dirty="0">
                        <a:ln>
                          <a:noFill/>
                        </a:ln>
                        <a:solidFill>
                          <a:schemeClr val="tx1"/>
                        </a:solidFill>
                        <a:effectLst/>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kern="1200" cap="none" normalizeH="0" baseline="0" dirty="0">
                        <a:ln>
                          <a:noFill/>
                        </a:ln>
                        <a:solidFill>
                          <a:schemeClr val="tx1"/>
                        </a:solidFill>
                        <a:effectLst/>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sng" strike="noStrike" kern="1200" cap="none" normalizeH="0" baseline="0" dirty="0">
                          <a:ln>
                            <a:noFill/>
                          </a:ln>
                          <a:solidFill>
                            <a:schemeClr val="tx1"/>
                          </a:solidFill>
                          <a:effectLst/>
                          <a:latin typeface="Arial" charset="0"/>
                          <a:ea typeface="MS PGothic" pitchFamily="34" charset="-128"/>
                          <a:cs typeface="+mn-cs"/>
                        </a:rPr>
                        <a:t>Tempe Police Department</a:t>
                      </a:r>
                      <a:endParaRPr kumimoji="0" lang="en-US" altLang="en-US" sz="1600" b="0" i="0" u="none" strike="noStrike" kern="1200" cap="none" normalizeH="0" baseline="0" dirty="0">
                        <a:ln>
                          <a:noFill/>
                        </a:ln>
                        <a:solidFill>
                          <a:schemeClr val="tx1"/>
                        </a:solidFill>
                        <a:effectLst/>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The purpose of the BWC is to:</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Promote greater transparency and accountability.</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Document evidence for criminal investigations and prosecutions, internal or administrative investigations, and civil litigation.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Assist in resolving complaints against officers, including false allegations by members of the public.</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Enhance training.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31813">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Narrow"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95788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6141" y="188685"/>
            <a:ext cx="10627659" cy="703717"/>
          </a:xfrm>
        </p:spPr>
        <p:txBody>
          <a:bodyPr>
            <a:normAutofit/>
          </a:bodyPr>
          <a:lstStyle/>
          <a:p>
            <a:r>
              <a:rPr lang="en-US" sz="4000" dirty="0"/>
              <a:t>Common</a:t>
            </a:r>
            <a:r>
              <a:rPr lang="en-US" sz="4000" dirty="0"/>
              <a:t> </a:t>
            </a:r>
            <a:r>
              <a:rPr lang="en-US" sz="4000" dirty="0"/>
              <a:t>Concerns about BWCs</a:t>
            </a:r>
          </a:p>
        </p:txBody>
      </p:sp>
      <p:sp>
        <p:nvSpPr>
          <p:cNvPr id="4" name="Slide Number Placeholder 3"/>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11</a:t>
            </a:fld>
            <a:endParaRPr lang="en-US" dirty="0">
              <a:solidFill>
                <a:prstClr val="black">
                  <a:tint val="75000"/>
                </a:prstClr>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900711973"/>
              </p:ext>
            </p:extLst>
          </p:nvPr>
        </p:nvGraphicFramePr>
        <p:xfrm>
          <a:off x="726141" y="995169"/>
          <a:ext cx="7389159" cy="5474574"/>
        </p:xfrm>
        <a:graphic>
          <a:graphicData uri="http://schemas.openxmlformats.org/drawingml/2006/table">
            <a:tbl>
              <a:tblPr/>
              <a:tblGrid>
                <a:gridCol w="7389159">
                  <a:extLst>
                    <a:ext uri="{9D8B030D-6E8A-4147-A177-3AD203B41FA5}">
                      <a16:colId xmlns="" xmlns:a16="http://schemas.microsoft.com/office/drawing/2014/main" val="20000"/>
                    </a:ext>
                  </a:extLst>
                </a:gridCol>
              </a:tblGrid>
              <a:tr h="530225">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800" b="0" kern="1200" dirty="0">
                          <a:solidFill>
                            <a:srgbClr val="000000"/>
                          </a:solidFill>
                          <a:latin typeface="+mn-lt"/>
                          <a:ea typeface="+mn-ea"/>
                          <a:cs typeface="+mn-cs"/>
                        </a:rPr>
                        <a:t>Citizen privacy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635527">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800" b="0" kern="1200" dirty="0">
                          <a:solidFill>
                            <a:srgbClr val="000000"/>
                          </a:solidFill>
                          <a:latin typeface="+mn-lt"/>
                          <a:ea typeface="+mn-ea"/>
                          <a:cs typeface="+mn-cs"/>
                        </a:rPr>
                        <a:t>Officer privacy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530225">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800" b="0" kern="1200" dirty="0">
                          <a:solidFill>
                            <a:srgbClr val="000000"/>
                          </a:solidFill>
                          <a:latin typeface="+mn-lt"/>
                          <a:ea typeface="+mn-ea"/>
                          <a:cs typeface="+mn-cs"/>
                        </a:rPr>
                        <a:t>Officer safety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488934">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800" b="0" kern="1200" dirty="0">
                          <a:solidFill>
                            <a:srgbClr val="000000"/>
                          </a:solidFill>
                          <a:latin typeface="+mn-lt"/>
                          <a:ea typeface="+mn-ea"/>
                          <a:cs typeface="+mn-cs"/>
                        </a:rPr>
                        <a:t>Impact on citizen attitudes (satisfaction/legitimacy)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801264">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800" b="0" kern="1200" dirty="0">
                          <a:solidFill>
                            <a:srgbClr val="000000"/>
                          </a:solidFill>
                          <a:latin typeface="+mn-lt"/>
                          <a:ea typeface="+mn-ea"/>
                          <a:cs typeface="+mn-cs"/>
                        </a:rPr>
                        <a:t>Training and policy requirements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740228">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800" b="0" kern="1200" dirty="0">
                          <a:solidFill>
                            <a:srgbClr val="000000"/>
                          </a:solidFill>
                          <a:latin typeface="+mn-lt"/>
                          <a:ea typeface="+mn-ea"/>
                          <a:cs typeface="+mn-cs"/>
                        </a:rPr>
                        <a:t>Impact on officer productivity/morale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711200">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800" b="0" kern="1200" dirty="0">
                          <a:solidFill>
                            <a:srgbClr val="000000"/>
                          </a:solidFill>
                          <a:latin typeface="+mn-lt"/>
                          <a:ea typeface="+mn-ea"/>
                          <a:cs typeface="+mn-cs"/>
                        </a:rPr>
                        <a:t>State and federal law (public records, HIPAA, etc.)</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530225">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800" b="0" kern="1200" dirty="0">
                          <a:solidFill>
                            <a:srgbClr val="000000"/>
                          </a:solidFill>
                          <a:latin typeface="+mn-lt"/>
                          <a:ea typeface="+mn-ea"/>
                          <a:cs typeface="+mn-cs"/>
                        </a:rPr>
                        <a:t>Logistical/resource/cost requirements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360818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6835" y="0"/>
            <a:ext cx="10800315" cy="754743"/>
          </a:xfrm>
        </p:spPr>
        <p:txBody>
          <a:bodyPr>
            <a:noAutofit/>
          </a:bodyPr>
          <a:lstStyle/>
          <a:p>
            <a:r>
              <a:rPr lang="en-US" sz="4000" dirty="0"/>
              <a:t>Examples of Burgeoning Body of Research on BWCs</a:t>
            </a:r>
          </a:p>
        </p:txBody>
      </p:sp>
      <p:sp>
        <p:nvSpPr>
          <p:cNvPr id="2" name="Date Placeholder 1"/>
          <p:cNvSpPr>
            <a:spLocks noGrp="1"/>
          </p:cNvSpPr>
          <p:nvPr>
            <p:ph type="dt" sz="half" idx="4294967295"/>
          </p:nvPr>
        </p:nvSpPr>
        <p:spPr>
          <a:xfrm>
            <a:off x="838200" y="6356350"/>
            <a:ext cx="2743200" cy="365125"/>
          </a:xfrm>
        </p:spPr>
        <p:txBody>
          <a:bodyPr/>
          <a:lstStyle/>
          <a:p>
            <a:fld id="{01E916DB-07E7-461F-874D-0D8D280E7256}" type="datetime1">
              <a:rPr lang="en-US" smtClean="0">
                <a:solidFill>
                  <a:prstClr val="black">
                    <a:tint val="75000"/>
                  </a:prstClr>
                </a:solidFill>
              </a:rPr>
              <a:t>7/3/2017</a:t>
            </a:fld>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12</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68600947"/>
              </p:ext>
            </p:extLst>
          </p:nvPr>
        </p:nvGraphicFramePr>
        <p:xfrm>
          <a:off x="686836" y="859973"/>
          <a:ext cx="11389049" cy="5867399"/>
        </p:xfrm>
        <a:graphic>
          <a:graphicData uri="http://schemas.openxmlformats.org/drawingml/2006/table">
            <a:tbl>
              <a:tblPr/>
              <a:tblGrid>
                <a:gridCol w="5073304">
                  <a:extLst>
                    <a:ext uri="{9D8B030D-6E8A-4147-A177-3AD203B41FA5}">
                      <a16:colId xmlns="" xmlns:a16="http://schemas.microsoft.com/office/drawing/2014/main" val="20000"/>
                    </a:ext>
                  </a:extLst>
                </a:gridCol>
                <a:gridCol w="3209641">
                  <a:extLst>
                    <a:ext uri="{9D8B030D-6E8A-4147-A177-3AD203B41FA5}">
                      <a16:colId xmlns="" xmlns:a16="http://schemas.microsoft.com/office/drawing/2014/main" val="20001"/>
                    </a:ext>
                  </a:extLst>
                </a:gridCol>
                <a:gridCol w="1449515">
                  <a:extLst>
                    <a:ext uri="{9D8B030D-6E8A-4147-A177-3AD203B41FA5}">
                      <a16:colId xmlns="" xmlns:a16="http://schemas.microsoft.com/office/drawing/2014/main" val="20002"/>
                    </a:ext>
                  </a:extLst>
                </a:gridCol>
                <a:gridCol w="1656589">
                  <a:extLst>
                    <a:ext uri="{9D8B030D-6E8A-4147-A177-3AD203B41FA5}">
                      <a16:colId xmlns="" xmlns:a16="http://schemas.microsoft.com/office/drawing/2014/main" val="20003"/>
                    </a:ext>
                  </a:extLst>
                </a:gridCol>
              </a:tblGrid>
              <a:tr h="532418">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Arial Narrow" pitchFamily="34" charset="0"/>
                          <a:ea typeface="MS PGothic" pitchFamily="34" charset="-128"/>
                        </a:rPr>
                        <a:t>Study</a:t>
                      </a:r>
                      <a:endParaRPr kumimoji="0" lang="en-US" altLang="en-US" sz="1500" b="1" i="0" u="none" strike="noStrike" cap="none" normalizeH="0" baseline="0" dirty="0">
                        <a:ln>
                          <a:noFill/>
                        </a:ln>
                        <a:solidFill>
                          <a:srgbClr val="FFFFFF"/>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Arial Narrow" pitchFamily="34" charset="0"/>
                          <a:ea typeface="MS PGothic" pitchFamily="34" charset="-128"/>
                        </a:rPr>
                        <a:t>Citation</a:t>
                      </a:r>
                      <a:endParaRPr kumimoji="0" lang="en-US" altLang="en-US" sz="1500" b="1" i="0" u="none" strike="noStrike" cap="none" normalizeH="0" baseline="0" dirty="0">
                        <a:ln>
                          <a:noFill/>
                        </a:ln>
                        <a:solidFill>
                          <a:srgbClr val="FFFFFF"/>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Arial Narrow" pitchFamily="34" charset="0"/>
                          <a:ea typeface="MS PGothic" pitchFamily="34" charset="-128"/>
                        </a:rPr>
                        <a:t>Independent Evaluation</a:t>
                      </a:r>
                      <a:endParaRPr kumimoji="0" lang="en-US" altLang="en-US" sz="1500" b="1" i="0" u="none" strike="noStrike" cap="none" normalizeH="0" baseline="0" dirty="0">
                        <a:ln>
                          <a:noFill/>
                        </a:ln>
                        <a:solidFill>
                          <a:srgbClr val="FFFFFF"/>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Arial Narrow" pitchFamily="34" charset="0"/>
                          <a:ea typeface="MS PGothic" pitchFamily="34" charset="-128"/>
                        </a:rPr>
                        <a:t>Comparative Design</a:t>
                      </a:r>
                      <a:endParaRPr kumimoji="0" lang="en-US" altLang="en-US" sz="1500" b="1" i="0" u="none" strike="noStrike" cap="none" normalizeH="0" baseline="0" dirty="0">
                        <a:ln>
                          <a:noFill/>
                        </a:ln>
                        <a:solidFill>
                          <a:srgbClr val="FFFFFF"/>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0"/>
                  </a:ext>
                </a:extLst>
              </a:tr>
              <a:tr h="682799">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Rialto (CA) Police Department</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Farrar (2013); Ariel et al. (2015)</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No</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Yes</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1"/>
                  </a:ext>
                </a:extLst>
              </a:tr>
              <a:tr h="717561">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Mesa (AZ) Police Department</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MPD (2013); Young &amp; Ready (2015, 2016)</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Yes</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Yes</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2"/>
                  </a:ext>
                </a:extLst>
              </a:tr>
              <a:tr h="1037744">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Phoenix (AZ) Police Department</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defRPr/>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Katz et al. (2015); </a:t>
                      </a: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 Morrow et al. (2016); Hedberg et al. (2016)</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Yes</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Yes</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3"/>
                  </a:ext>
                </a:extLst>
              </a:tr>
              <a:tr h="682799">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Orlando Police (FL) Department</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Jennings et al. (2014; 2015)</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Yes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Yes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4"/>
                  </a:ext>
                </a:extLst>
              </a:tr>
              <a:tr h="682799">
                <a:tc>
                  <a:txBody>
                    <a:bodyPr/>
                    <a:lstStyle/>
                    <a:p>
                      <a:pPr marL="0" marR="0" lvl="0" indent="0" algn="l" defTabSz="914400" rtl="0" eaLnBrk="1" fontAlgn="base" latinLnBrk="0" hangingPunct="1">
                        <a:lnSpc>
                          <a:spcPct val="107000"/>
                        </a:lnSpc>
                        <a:spcBef>
                          <a:spcPct val="0"/>
                        </a:spcBef>
                        <a:spcAft>
                          <a:spcPct val="0"/>
                        </a:spcAft>
                        <a:buClrTx/>
                        <a:buSzTx/>
                        <a:buFontTx/>
                        <a:buNone/>
                        <a:tabLst/>
                        <a:defRPr/>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Spokane (WA), Tempe (AZ), &amp; Phoenix  (AZ) Police Departments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Gaub et al. (2016) </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Yes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Yes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5"/>
                  </a:ext>
                </a:extLst>
              </a:tr>
              <a:tr h="682799">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Spokane (WA) &amp; Tempe (AZ) Police Departments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White et al. (2016)</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Yes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Yes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6"/>
                  </a:ext>
                </a:extLst>
              </a:tr>
              <a:tr h="42424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10 agencies (some outside USA)</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Ariel et al. (2016)</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Yes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Yes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7"/>
                  </a:ext>
                </a:extLst>
              </a:tr>
              <a:tr h="424240">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2000" b="0" i="0" u="none" strike="noStrike" cap="none" normalizeH="0" baseline="0" dirty="0">
                        <a:ln>
                          <a:noFill/>
                        </a:ln>
                        <a:solidFill>
                          <a:srgbClr val="FF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30805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7893"/>
          </a:xfrm>
        </p:spPr>
        <p:txBody>
          <a:bodyPr>
            <a:normAutofit/>
          </a:bodyPr>
          <a:lstStyle/>
          <a:p>
            <a:r>
              <a:rPr lang="en-US" sz="4000" dirty="0"/>
              <a:t>Select Findings</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sz="2600" dirty="0"/>
              <a:t>Citizen complaints         by 23% (Phoenix) to 88% (Rialto)</a:t>
            </a:r>
          </a:p>
          <a:p>
            <a:pPr>
              <a:buFont typeface="Wingdings" panose="05000000000000000000" pitchFamily="2" charset="2"/>
              <a:buChar char="Ø"/>
            </a:pPr>
            <a:r>
              <a:rPr lang="en-US" sz="2600" dirty="0"/>
              <a:t>Use of force        by 60% (Rialto) to 75% (Orlando) </a:t>
            </a:r>
          </a:p>
          <a:p>
            <a:pPr>
              <a:buFont typeface="Wingdings" panose="05000000000000000000" pitchFamily="2" charset="2"/>
              <a:buChar char="Ø"/>
            </a:pPr>
            <a:r>
              <a:rPr lang="en-US" sz="2600" dirty="0"/>
              <a:t>Founded complaints       by about 50% (Phoenix)</a:t>
            </a:r>
          </a:p>
          <a:p>
            <a:pPr marL="0" indent="0">
              <a:buNone/>
            </a:pPr>
            <a:r>
              <a:rPr lang="en-US" dirty="0"/>
              <a:t> </a:t>
            </a:r>
          </a:p>
          <a:p>
            <a:pPr>
              <a:buFont typeface="Wingdings" panose="05000000000000000000" pitchFamily="2" charset="2"/>
              <a:buChar char="Ø"/>
            </a:pPr>
            <a:r>
              <a:rPr lang="en-US" altLang="en-US" sz="2600" dirty="0">
                <a:solidFill>
                  <a:prstClr val="black"/>
                </a:solidFill>
              </a:rPr>
              <a:t>Enhanced outcomes in domestic violence cases (Phoenix):</a:t>
            </a:r>
          </a:p>
          <a:p>
            <a:pPr marL="621792" lvl="1">
              <a:lnSpc>
                <a:spcPct val="100000"/>
              </a:lnSpc>
              <a:spcBef>
                <a:spcPts val="324"/>
              </a:spcBef>
              <a:buClr>
                <a:srgbClr val="4F81BD"/>
              </a:buClr>
              <a:buSzPct val="125000"/>
            </a:pPr>
            <a:r>
              <a:rPr lang="en-US" altLang="en-US" sz="2200" dirty="0">
                <a:solidFill>
                  <a:prstClr val="black"/>
                </a:solidFill>
              </a:rPr>
              <a:t>Were more likely to be </a:t>
            </a:r>
            <a:r>
              <a:rPr lang="en-US" altLang="en-US" sz="2200" b="1" dirty="0">
                <a:solidFill>
                  <a:prstClr val="black"/>
                </a:solidFill>
              </a:rPr>
              <a:t>initiated</a:t>
            </a:r>
            <a:r>
              <a:rPr lang="en-US" altLang="en-US" sz="2200" dirty="0">
                <a:solidFill>
                  <a:prstClr val="black"/>
                </a:solidFill>
              </a:rPr>
              <a:t> by the prosecutor’s office (40.9% vs. 34.3%).</a:t>
            </a:r>
          </a:p>
          <a:p>
            <a:pPr marL="621792" lvl="1">
              <a:lnSpc>
                <a:spcPct val="100000"/>
              </a:lnSpc>
              <a:spcBef>
                <a:spcPts val="324"/>
              </a:spcBef>
              <a:buClr>
                <a:srgbClr val="4F81BD"/>
              </a:buClr>
              <a:buSzPct val="125000"/>
            </a:pPr>
            <a:r>
              <a:rPr lang="en-US" altLang="en-US" sz="2200" dirty="0">
                <a:solidFill>
                  <a:prstClr val="black"/>
                </a:solidFill>
              </a:rPr>
              <a:t>Had </a:t>
            </a:r>
            <a:r>
              <a:rPr lang="en-US" altLang="en-US" sz="2200" b="1" dirty="0">
                <a:solidFill>
                  <a:prstClr val="black"/>
                </a:solidFill>
              </a:rPr>
              <a:t>charges filed </a:t>
            </a:r>
            <a:r>
              <a:rPr lang="en-US" altLang="en-US" sz="2200" dirty="0">
                <a:solidFill>
                  <a:prstClr val="black"/>
                </a:solidFill>
              </a:rPr>
              <a:t>(37.7% vs. 26%).</a:t>
            </a:r>
          </a:p>
          <a:p>
            <a:pPr marL="621792" lvl="1">
              <a:lnSpc>
                <a:spcPct val="100000"/>
              </a:lnSpc>
              <a:spcBef>
                <a:spcPts val="324"/>
              </a:spcBef>
              <a:buClr>
                <a:srgbClr val="4F81BD"/>
              </a:buClr>
              <a:buSzPct val="125000"/>
            </a:pPr>
            <a:r>
              <a:rPr lang="en-US" altLang="en-US" sz="2200" dirty="0">
                <a:solidFill>
                  <a:prstClr val="black"/>
                </a:solidFill>
              </a:rPr>
              <a:t>Resulted in a </a:t>
            </a:r>
            <a:r>
              <a:rPr lang="en-US" altLang="en-US" sz="2200" b="1" dirty="0">
                <a:solidFill>
                  <a:prstClr val="black"/>
                </a:solidFill>
              </a:rPr>
              <a:t>guilty plea</a:t>
            </a:r>
            <a:r>
              <a:rPr lang="en-US" altLang="en-US" sz="2200" dirty="0">
                <a:solidFill>
                  <a:prstClr val="black"/>
                </a:solidFill>
              </a:rPr>
              <a:t> (4.4% vs. 1.2%).</a:t>
            </a:r>
          </a:p>
          <a:p>
            <a:pPr marL="621792" lvl="1">
              <a:lnSpc>
                <a:spcPct val="100000"/>
              </a:lnSpc>
              <a:spcBef>
                <a:spcPts val="324"/>
              </a:spcBef>
              <a:buClr>
                <a:srgbClr val="4F81BD"/>
              </a:buClr>
              <a:buSzPct val="125000"/>
            </a:pPr>
            <a:r>
              <a:rPr lang="en-US" altLang="en-US" sz="2200" dirty="0">
                <a:solidFill>
                  <a:prstClr val="black"/>
                </a:solidFill>
              </a:rPr>
              <a:t>Resulted in a </a:t>
            </a:r>
            <a:r>
              <a:rPr lang="en-US" altLang="en-US" sz="2200" b="1" dirty="0">
                <a:solidFill>
                  <a:prstClr val="black"/>
                </a:solidFill>
              </a:rPr>
              <a:t>guilty verdict</a:t>
            </a:r>
            <a:r>
              <a:rPr lang="en-US" altLang="en-US" sz="2200" dirty="0">
                <a:solidFill>
                  <a:prstClr val="black"/>
                </a:solidFill>
              </a:rPr>
              <a:t> at trial (4.4% vs. 0.9%).</a:t>
            </a:r>
          </a:p>
          <a:p>
            <a:pPr marL="621792" lvl="1">
              <a:lnSpc>
                <a:spcPct val="100000"/>
              </a:lnSpc>
              <a:spcBef>
                <a:spcPts val="324"/>
              </a:spcBef>
              <a:buClr>
                <a:srgbClr val="4F81BD"/>
              </a:buClr>
              <a:buSzPct val="125000"/>
            </a:pPr>
            <a:endParaRPr lang="en-US" sz="2000" dirty="0"/>
          </a:p>
          <a:p>
            <a:pPr>
              <a:buFont typeface="Wingdings" panose="05000000000000000000" pitchFamily="2" charset="2"/>
              <a:buChar char="Ø"/>
            </a:pPr>
            <a:r>
              <a:rPr lang="en-US" sz="2600" dirty="0">
                <a:solidFill>
                  <a:prstClr val="black"/>
                </a:solidFill>
              </a:rPr>
              <a:t>  84% of citizens stated that the benefits of BWCs outweigh the costs</a:t>
            </a:r>
            <a:r>
              <a:rPr lang="en-US" altLang="en-US" sz="2600" dirty="0">
                <a:ea typeface="MS PGothic" pitchFamily="34" charset="-128"/>
              </a:rPr>
              <a:t> (Tempe).</a:t>
            </a:r>
          </a:p>
          <a:p>
            <a:pPr>
              <a:buFont typeface="Wingdings" panose="05000000000000000000" pitchFamily="2" charset="2"/>
              <a:buChar char="Ø"/>
            </a:pPr>
            <a:r>
              <a:rPr lang="en-US" altLang="en-US" sz="2600" dirty="0">
                <a:ea typeface="MS PGothic" pitchFamily="34" charset="-128"/>
              </a:rPr>
              <a:t>  Citizens rated their police encounters as more “procedurally just” if a BWC was present (Spokane).</a:t>
            </a:r>
          </a:p>
          <a:p>
            <a:pPr>
              <a:buFont typeface="Wingdings" panose="05000000000000000000" pitchFamily="2" charset="2"/>
              <a:buChar char="Ø"/>
            </a:pPr>
            <a:endParaRPr lang="en-US" sz="2600" dirty="0">
              <a:solidFill>
                <a:prstClr val="black"/>
              </a:solidFill>
            </a:endParaRPr>
          </a:p>
          <a:p>
            <a:pPr>
              <a:buFont typeface="Wingdings" panose="05000000000000000000" pitchFamily="2" charset="2"/>
              <a:buChar char="Ø"/>
            </a:pPr>
            <a:endParaRPr lang="en-US" sz="2600" dirty="0">
              <a:solidFill>
                <a:prstClr val="black"/>
              </a:solidFill>
            </a:endParaRPr>
          </a:p>
          <a:p>
            <a:pPr marL="0" indent="0">
              <a:buNone/>
            </a:pPr>
            <a:endParaRPr lang="en-US" dirty="0"/>
          </a:p>
          <a:p>
            <a:endParaRPr lang="en-US" dirty="0"/>
          </a:p>
        </p:txBody>
      </p:sp>
      <p:sp>
        <p:nvSpPr>
          <p:cNvPr id="8" name="Slide Number Placeholder 7"/>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13</a:t>
            </a:fld>
            <a:endParaRPr lang="en-US" dirty="0">
              <a:solidFill>
                <a:prstClr val="black">
                  <a:tint val="75000"/>
                </a:prstClr>
              </a:solidFill>
            </a:endParaRPr>
          </a:p>
        </p:txBody>
      </p:sp>
      <p:sp>
        <p:nvSpPr>
          <p:cNvPr id="4" name="Down Arrow 3"/>
          <p:cNvSpPr/>
          <p:nvPr/>
        </p:nvSpPr>
        <p:spPr>
          <a:xfrm>
            <a:off x="3525373" y="1867809"/>
            <a:ext cx="484632" cy="35151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2692398" y="2268540"/>
            <a:ext cx="484632" cy="35151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3653173" y="2620058"/>
            <a:ext cx="484632" cy="35151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657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200150" y="609600"/>
            <a:ext cx="8629650" cy="685800"/>
          </a:xfrm>
        </p:spPr>
        <p:txBody>
          <a:bodyPr>
            <a:normAutofit/>
          </a:bodyPr>
          <a:lstStyle/>
          <a:p>
            <a:r>
              <a:rPr lang="en-US" altLang="en-US" sz="4000" cap="none" dirty="0">
                <a:ea typeface="ＭＳ Ｐゴシック" panose="020B0600070205080204" pitchFamily="34" charset="-128"/>
              </a:rPr>
              <a:t>Terms to Know</a:t>
            </a:r>
            <a:endParaRPr lang="en-US" altLang="en-US" sz="3600" cap="none" dirty="0">
              <a:ea typeface="ＭＳ Ｐゴシック" panose="020B0600070205080204" pitchFamily="34" charset="-128"/>
            </a:endParaRPr>
          </a:p>
        </p:txBody>
      </p:sp>
      <p:sp>
        <p:nvSpPr>
          <p:cNvPr id="3" name="Text Placeholder 2"/>
          <p:cNvSpPr>
            <a:spLocks noGrp="1"/>
          </p:cNvSpPr>
          <p:nvPr>
            <p:ph type="body" idx="1"/>
          </p:nvPr>
        </p:nvSpPr>
        <p:spPr>
          <a:xfrm>
            <a:off x="2057400" y="1376364"/>
            <a:ext cx="7772400" cy="5024437"/>
          </a:xfrm>
        </p:spPr>
        <p:txBody>
          <a:bodyPr>
            <a:normAutofit lnSpcReduction="10000"/>
          </a:bodyPr>
          <a:lstStyle/>
          <a:p>
            <a:pPr indent="-548640">
              <a:spcBef>
                <a:spcPts val="0"/>
              </a:spcBef>
              <a:spcAft>
                <a:spcPts val="1800"/>
              </a:spcAft>
              <a:defRPr/>
            </a:pPr>
            <a:r>
              <a:rPr lang="en-US" b="1" u="sng" dirty="0">
                <a:solidFill>
                  <a:schemeClr val="tx1"/>
                </a:solidFill>
              </a:rPr>
              <a:t>Body-Worn Camera (BWC)</a:t>
            </a:r>
            <a:r>
              <a:rPr lang="en-US" b="1" dirty="0">
                <a:solidFill>
                  <a:schemeClr val="tx1"/>
                </a:solidFill>
              </a:rPr>
              <a:t> – </a:t>
            </a:r>
            <a:r>
              <a:rPr lang="en-US" i="1" dirty="0">
                <a:solidFill>
                  <a:schemeClr val="tx1"/>
                </a:solidFill>
              </a:rPr>
              <a:t>Equipment worn by a department member that captures audio/video signals.</a:t>
            </a:r>
          </a:p>
          <a:p>
            <a:pPr indent="-548640">
              <a:spcBef>
                <a:spcPts val="0"/>
              </a:spcBef>
              <a:spcAft>
                <a:spcPts val="1800"/>
              </a:spcAft>
              <a:defRPr/>
            </a:pPr>
            <a:r>
              <a:rPr lang="en-US" b="1" u="sng" dirty="0">
                <a:solidFill>
                  <a:schemeClr val="tx1"/>
                </a:solidFill>
              </a:rPr>
              <a:t>System Administrator </a:t>
            </a:r>
            <a:r>
              <a:rPr lang="en-US" b="1" dirty="0">
                <a:solidFill>
                  <a:schemeClr val="tx1"/>
                </a:solidFill>
              </a:rPr>
              <a:t>– </a:t>
            </a:r>
            <a:r>
              <a:rPr lang="en-US" i="1" dirty="0">
                <a:solidFill>
                  <a:schemeClr val="tx1"/>
                </a:solidFill>
              </a:rPr>
              <a:t>Supervisor who is responsible for inventory control and operational maintenance of the BWC system equipment.</a:t>
            </a:r>
          </a:p>
          <a:p>
            <a:pPr indent="-548640">
              <a:spcBef>
                <a:spcPts val="0"/>
              </a:spcBef>
              <a:spcAft>
                <a:spcPts val="1800"/>
              </a:spcAft>
              <a:defRPr/>
            </a:pPr>
            <a:r>
              <a:rPr lang="en-US" b="1" u="sng" dirty="0">
                <a:solidFill>
                  <a:schemeClr val="tx1"/>
                </a:solidFill>
              </a:rPr>
              <a:t>Master System Administrator (MSA)</a:t>
            </a:r>
            <a:r>
              <a:rPr lang="en-US" b="1" dirty="0">
                <a:solidFill>
                  <a:schemeClr val="tx1"/>
                </a:solidFill>
              </a:rPr>
              <a:t> – </a:t>
            </a:r>
            <a:r>
              <a:rPr lang="en-US" i="1" dirty="0">
                <a:solidFill>
                  <a:schemeClr val="tx1"/>
                </a:solidFill>
              </a:rPr>
              <a:t>Supervisor with full access to the storage database who assigns and tracks master inventory of equipment, controls passwords and user security access rights, and serves as a liaison to vendor on operational and equipment-related matters</a:t>
            </a:r>
          </a:p>
          <a:p>
            <a:pPr indent="-548640">
              <a:spcBef>
                <a:spcPts val="0"/>
              </a:spcBef>
              <a:spcAft>
                <a:spcPts val="1800"/>
              </a:spcAft>
              <a:defRPr/>
            </a:pPr>
            <a:r>
              <a:rPr lang="en-US" b="1" u="sng" dirty="0">
                <a:solidFill>
                  <a:schemeClr val="tx1"/>
                </a:solidFill>
              </a:rPr>
              <a:t>Evidence Transfer Manager (ETM)</a:t>
            </a:r>
            <a:r>
              <a:rPr lang="en-US" b="1" dirty="0">
                <a:solidFill>
                  <a:schemeClr val="tx1"/>
                </a:solidFill>
              </a:rPr>
              <a:t> – </a:t>
            </a:r>
            <a:r>
              <a:rPr lang="en-US" i="1" dirty="0">
                <a:solidFill>
                  <a:schemeClr val="tx1"/>
                </a:solidFill>
              </a:rPr>
              <a:t>Router with built-in docking stations that recharges the camera while uploading all digitally encrypted data to a server (local or cloud-based).</a:t>
            </a:r>
          </a:p>
          <a:p>
            <a:pPr indent="-548640">
              <a:spcBef>
                <a:spcPts val="0"/>
              </a:spcBef>
              <a:spcAft>
                <a:spcPts val="1800"/>
              </a:spcAft>
              <a:defRPr/>
            </a:pPr>
            <a:endParaRPr lang="en-US" i="1" dirty="0">
              <a:solidFill>
                <a:schemeClr val="tx2"/>
              </a:solidFill>
            </a:endParaRPr>
          </a:p>
        </p:txBody>
      </p:sp>
      <p:sp>
        <p:nvSpPr>
          <p:cNvPr id="5" name="Slide Number Placeholder 4"/>
          <p:cNvSpPr>
            <a:spLocks noGrp="1"/>
          </p:cNvSpPr>
          <p:nvPr>
            <p:ph type="sldNum" sz="quarter" idx="12"/>
          </p:nvPr>
        </p:nvSpPr>
        <p:spPr/>
        <p:txBody>
          <a:bodyPr/>
          <a:lstStyle/>
          <a:p>
            <a:fld id="{8CB61106-A779-455D-A770-D6724DC64D82}" type="slidenum">
              <a:rPr lang="en-US" smtClean="0">
                <a:solidFill>
                  <a:prstClr val="black">
                    <a:tint val="75000"/>
                  </a:prstClr>
                </a:solidFill>
              </a:rPr>
              <a:pPr/>
              <a:t>14</a:t>
            </a:fld>
            <a:endParaRPr lang="en-US" dirty="0">
              <a:solidFill>
                <a:prstClr val="black">
                  <a:tint val="75000"/>
                </a:prstClr>
              </a:solidFill>
            </a:endParaRPr>
          </a:p>
        </p:txBody>
      </p:sp>
      <p:sp>
        <p:nvSpPr>
          <p:cNvPr id="2" name="TextBox 1"/>
          <p:cNvSpPr txBox="1"/>
          <p:nvPr/>
        </p:nvSpPr>
        <p:spPr bwMode="auto">
          <a:xfrm>
            <a:off x="400050" y="6305551"/>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2792710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57400" y="1376364"/>
            <a:ext cx="7772400" cy="5024437"/>
          </a:xfrm>
        </p:spPr>
        <p:txBody>
          <a:bodyPr>
            <a:normAutofit fontScale="92500"/>
          </a:bodyPr>
          <a:lstStyle/>
          <a:p>
            <a:pPr indent="-548640">
              <a:spcBef>
                <a:spcPts val="0"/>
              </a:spcBef>
              <a:spcAft>
                <a:spcPts val="1800"/>
              </a:spcAft>
              <a:defRPr/>
            </a:pPr>
            <a:r>
              <a:rPr lang="en-US" b="1" u="sng" dirty="0">
                <a:solidFill>
                  <a:schemeClr val="tx1"/>
                </a:solidFill>
              </a:rPr>
              <a:t>Critical Incident</a:t>
            </a:r>
            <a:r>
              <a:rPr lang="en-US" b="1" dirty="0">
                <a:solidFill>
                  <a:schemeClr val="tx1"/>
                </a:solidFill>
              </a:rPr>
              <a:t> – </a:t>
            </a:r>
            <a:r>
              <a:rPr lang="en-US" i="1" dirty="0">
                <a:solidFill>
                  <a:schemeClr val="tx1"/>
                </a:solidFill>
              </a:rPr>
              <a:t>An incident in which an officer or officers observe and/or are involved in potentially life-threatening circumstances or when serious injury occurs.</a:t>
            </a:r>
          </a:p>
          <a:p>
            <a:pPr indent="-548640">
              <a:spcBef>
                <a:spcPts val="0"/>
              </a:spcBef>
              <a:spcAft>
                <a:spcPts val="1800"/>
              </a:spcAft>
              <a:defRPr/>
            </a:pPr>
            <a:r>
              <a:rPr lang="en-US" b="1" u="sng" dirty="0">
                <a:solidFill>
                  <a:schemeClr val="tx1"/>
                </a:solidFill>
              </a:rPr>
              <a:t>Digital Evidence </a:t>
            </a:r>
            <a:r>
              <a:rPr lang="en-US" b="1" dirty="0">
                <a:solidFill>
                  <a:schemeClr val="tx1"/>
                </a:solidFill>
              </a:rPr>
              <a:t>– </a:t>
            </a:r>
            <a:r>
              <a:rPr lang="en-US" i="1" dirty="0">
                <a:solidFill>
                  <a:schemeClr val="tx1"/>
                </a:solidFill>
              </a:rPr>
              <a:t>BWC files, including photographs, audio recordings, and video footage or other evidence, captured by a BWC and stored digitally.</a:t>
            </a:r>
          </a:p>
          <a:p>
            <a:pPr indent="-548640">
              <a:spcBef>
                <a:spcPts val="0"/>
              </a:spcBef>
              <a:spcAft>
                <a:spcPts val="1800"/>
              </a:spcAft>
              <a:defRPr/>
            </a:pPr>
            <a:r>
              <a:rPr lang="en-US" b="1" u="sng" dirty="0">
                <a:solidFill>
                  <a:schemeClr val="tx1"/>
                </a:solidFill>
              </a:rPr>
              <a:t>Docking Station</a:t>
            </a:r>
            <a:r>
              <a:rPr lang="en-US" b="1" dirty="0">
                <a:solidFill>
                  <a:schemeClr val="tx1"/>
                </a:solidFill>
              </a:rPr>
              <a:t> – </a:t>
            </a:r>
            <a:r>
              <a:rPr lang="en-US" i="1" dirty="0">
                <a:solidFill>
                  <a:schemeClr val="tx1"/>
                </a:solidFill>
              </a:rPr>
              <a:t>A portable multi-ported docking station installed at each station that recharges the BWC while uploading all digitally encrypted data from the device. The docking station then transfers the digitally encrypted data to the digital evidence storage.</a:t>
            </a:r>
          </a:p>
          <a:p>
            <a:pPr indent="-548640">
              <a:spcBef>
                <a:spcPts val="0"/>
              </a:spcBef>
              <a:spcAft>
                <a:spcPts val="1800"/>
              </a:spcAft>
              <a:defRPr/>
            </a:pPr>
            <a:r>
              <a:rPr lang="en-US" b="1" u="sng" dirty="0">
                <a:solidFill>
                  <a:schemeClr val="tx1"/>
                </a:solidFill>
              </a:rPr>
              <a:t>Metadata</a:t>
            </a:r>
            <a:r>
              <a:rPr lang="en-US" b="1" dirty="0">
                <a:solidFill>
                  <a:schemeClr val="tx1"/>
                </a:solidFill>
              </a:rPr>
              <a:t> – </a:t>
            </a:r>
            <a:r>
              <a:rPr lang="en-US" i="1" dirty="0">
                <a:solidFill>
                  <a:schemeClr val="tx1"/>
                </a:solidFill>
              </a:rPr>
              <a:t>General offense numbers, Street Check numbers, and other descriptors used to identify digital evidence. Identifying and classifying information that describes the video.</a:t>
            </a:r>
          </a:p>
          <a:p>
            <a:pPr indent="-548640">
              <a:spcBef>
                <a:spcPts val="0"/>
              </a:spcBef>
              <a:spcAft>
                <a:spcPts val="1800"/>
              </a:spcAft>
              <a:defRPr/>
            </a:pPr>
            <a:endParaRPr lang="en-US" i="1" dirty="0">
              <a:solidFill>
                <a:srgbClr val="C00000"/>
              </a:solidFill>
            </a:endParaRPr>
          </a:p>
          <a:p>
            <a:pPr indent="-548640">
              <a:spcBef>
                <a:spcPts val="0"/>
              </a:spcBef>
              <a:spcAft>
                <a:spcPts val="1800"/>
              </a:spcAft>
              <a:defRPr/>
            </a:pPr>
            <a:endParaRPr lang="en-US" i="1" dirty="0">
              <a:solidFill>
                <a:schemeClr val="tx2"/>
              </a:solidFill>
            </a:endParaRPr>
          </a:p>
        </p:txBody>
      </p:sp>
      <p:sp>
        <p:nvSpPr>
          <p:cNvPr id="5" name="Slide Number Placeholder 4"/>
          <p:cNvSpPr>
            <a:spLocks noGrp="1"/>
          </p:cNvSpPr>
          <p:nvPr>
            <p:ph type="sldNum" sz="quarter" idx="12"/>
          </p:nvPr>
        </p:nvSpPr>
        <p:spPr/>
        <p:txBody>
          <a:bodyPr/>
          <a:lstStyle/>
          <a:p>
            <a:fld id="{8CB61106-A779-455D-A770-D6724DC64D82}" type="slidenum">
              <a:rPr lang="en-US" smtClean="0">
                <a:solidFill>
                  <a:prstClr val="black">
                    <a:tint val="75000"/>
                  </a:prstClr>
                </a:solidFill>
              </a:rPr>
              <a:pPr/>
              <a:t>15</a:t>
            </a:fld>
            <a:endParaRPr lang="en-US" dirty="0">
              <a:solidFill>
                <a:prstClr val="black">
                  <a:tint val="75000"/>
                </a:prstClr>
              </a:solidFill>
            </a:endParaRPr>
          </a:p>
        </p:txBody>
      </p:sp>
      <p:sp>
        <p:nvSpPr>
          <p:cNvPr id="2" name="TextBox 1"/>
          <p:cNvSpPr txBox="1"/>
          <p:nvPr/>
        </p:nvSpPr>
        <p:spPr bwMode="auto">
          <a:xfrm>
            <a:off x="451691" y="6191251"/>
            <a:ext cx="954557"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latin typeface="Helvetica" pitchFamily="-109" charset="0"/>
                <a:ea typeface="Helvetica" pitchFamily="-109" charset="0"/>
                <a:cs typeface="Helvetica" pitchFamily="-109" charset="0"/>
              </a:rPr>
              <a:t>Tempe</a:t>
            </a:r>
          </a:p>
        </p:txBody>
      </p:sp>
      <p:sp>
        <p:nvSpPr>
          <p:cNvPr id="7" name="Title 1"/>
          <p:cNvSpPr txBox="1">
            <a:spLocks/>
          </p:cNvSpPr>
          <p:nvPr/>
        </p:nvSpPr>
        <p:spPr>
          <a:xfrm>
            <a:off x="1200150" y="609600"/>
            <a:ext cx="8629650" cy="685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000" smtClean="0">
                <a:ea typeface="ＭＳ Ｐゴシック" panose="020B0600070205080204" pitchFamily="34" charset="-128"/>
              </a:rPr>
              <a:t>Terms to Know</a:t>
            </a:r>
            <a:endParaRPr lang="en-US" altLang="en-US" sz="3600" dirty="0">
              <a:ea typeface="ＭＳ Ｐゴシック" panose="020B0600070205080204" pitchFamily="34" charset="-128"/>
            </a:endParaRPr>
          </a:p>
        </p:txBody>
      </p:sp>
    </p:spTree>
    <p:extLst>
      <p:ext uri="{BB962C8B-B14F-4D97-AF65-F5344CB8AC3E}">
        <p14:creationId xmlns:p14="http://schemas.microsoft.com/office/powerpoint/2010/main" val="3414673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57400" y="1376364"/>
            <a:ext cx="7772400" cy="5024437"/>
          </a:xfrm>
        </p:spPr>
        <p:txBody>
          <a:bodyPr>
            <a:normAutofit fontScale="92500" lnSpcReduction="10000"/>
          </a:bodyPr>
          <a:lstStyle/>
          <a:p>
            <a:pPr indent="-548640">
              <a:spcBef>
                <a:spcPts val="0"/>
              </a:spcBef>
              <a:spcAft>
                <a:spcPts val="1800"/>
              </a:spcAft>
              <a:defRPr/>
            </a:pPr>
            <a:r>
              <a:rPr lang="en-US" b="1" u="sng" dirty="0">
                <a:solidFill>
                  <a:schemeClr val="tx1"/>
                </a:solidFill>
              </a:rPr>
              <a:t>Advisement</a:t>
            </a:r>
            <a:r>
              <a:rPr lang="en-US" b="1" dirty="0">
                <a:solidFill>
                  <a:schemeClr val="tx1"/>
                </a:solidFill>
              </a:rPr>
              <a:t> – </a:t>
            </a:r>
            <a:r>
              <a:rPr lang="en-US" i="1" dirty="0">
                <a:solidFill>
                  <a:schemeClr val="tx1"/>
                </a:solidFill>
              </a:rPr>
              <a:t>Statement made by an officer that a communication, conversation, or interaction with a citizen is being recorded. </a:t>
            </a:r>
          </a:p>
          <a:p>
            <a:pPr indent="-548640">
              <a:spcBef>
                <a:spcPts val="0"/>
              </a:spcBef>
              <a:spcAft>
                <a:spcPts val="1800"/>
              </a:spcAft>
              <a:defRPr/>
            </a:pPr>
            <a:r>
              <a:rPr lang="en-US" b="1" u="sng" dirty="0">
                <a:solidFill>
                  <a:schemeClr val="tx1"/>
                </a:solidFill>
              </a:rPr>
              <a:t>Activation </a:t>
            </a:r>
            <a:r>
              <a:rPr lang="en-US" b="1" dirty="0">
                <a:solidFill>
                  <a:schemeClr val="tx1"/>
                </a:solidFill>
              </a:rPr>
              <a:t>– </a:t>
            </a:r>
            <a:r>
              <a:rPr lang="en-US" i="1" dirty="0">
                <a:solidFill>
                  <a:schemeClr val="tx1"/>
                </a:solidFill>
              </a:rPr>
              <a:t>The process that turns on the body camera and causes it to record or to store audio and video data.</a:t>
            </a:r>
          </a:p>
          <a:p>
            <a:pPr indent="-548640">
              <a:spcBef>
                <a:spcPts val="0"/>
              </a:spcBef>
              <a:spcAft>
                <a:spcPts val="1800"/>
              </a:spcAft>
              <a:defRPr/>
            </a:pPr>
            <a:r>
              <a:rPr lang="en-US" b="1" u="sng" dirty="0">
                <a:solidFill>
                  <a:schemeClr val="tx1"/>
                </a:solidFill>
              </a:rPr>
              <a:t>Labeling of Video</a:t>
            </a:r>
            <a:r>
              <a:rPr lang="en-US" b="1" dirty="0">
                <a:solidFill>
                  <a:schemeClr val="tx1"/>
                </a:solidFill>
              </a:rPr>
              <a:t> –</a:t>
            </a:r>
            <a:r>
              <a:rPr lang="en-US" b="1" i="1" dirty="0">
                <a:solidFill>
                  <a:schemeClr val="tx1"/>
                </a:solidFill>
              </a:rPr>
              <a:t> </a:t>
            </a:r>
            <a:r>
              <a:rPr lang="en-US" i="1" dirty="0">
                <a:solidFill>
                  <a:schemeClr val="tx1"/>
                </a:solidFill>
              </a:rPr>
              <a:t>Marking a video with the incident (ID) number and category.</a:t>
            </a:r>
          </a:p>
          <a:p>
            <a:pPr indent="-548640">
              <a:spcBef>
                <a:spcPts val="0"/>
              </a:spcBef>
              <a:spcAft>
                <a:spcPts val="1800"/>
              </a:spcAft>
              <a:defRPr/>
            </a:pPr>
            <a:r>
              <a:rPr lang="en-US" b="1" u="sng" dirty="0">
                <a:solidFill>
                  <a:schemeClr val="tx1"/>
                </a:solidFill>
              </a:rPr>
              <a:t>Retention of Video</a:t>
            </a:r>
            <a:r>
              <a:rPr lang="en-US" b="1" dirty="0">
                <a:solidFill>
                  <a:schemeClr val="tx1"/>
                </a:solidFill>
              </a:rPr>
              <a:t> – </a:t>
            </a:r>
            <a:r>
              <a:rPr lang="en-US" i="1" dirty="0">
                <a:solidFill>
                  <a:schemeClr val="tx1"/>
                </a:solidFill>
              </a:rPr>
              <a:t>Retention of video refers to how long a video captured on BWC is kept or retained by the Spokane Police Department. A video is retained according to its category.</a:t>
            </a:r>
          </a:p>
          <a:p>
            <a:pPr indent="-548640">
              <a:spcBef>
                <a:spcPts val="0"/>
              </a:spcBef>
              <a:spcAft>
                <a:spcPts val="1800"/>
              </a:spcAft>
              <a:defRPr/>
            </a:pPr>
            <a:r>
              <a:rPr lang="en-US" b="1" u="sng" dirty="0">
                <a:solidFill>
                  <a:schemeClr val="tx1"/>
                </a:solidFill>
              </a:rPr>
              <a:t>Surreptitious Recording</a:t>
            </a:r>
            <a:r>
              <a:rPr lang="en-US" b="1" dirty="0">
                <a:solidFill>
                  <a:schemeClr val="tx1"/>
                </a:solidFill>
              </a:rPr>
              <a:t> –</a:t>
            </a:r>
            <a:r>
              <a:rPr lang="en-US" b="1" i="1" dirty="0">
                <a:solidFill>
                  <a:schemeClr val="tx1"/>
                </a:solidFill>
              </a:rPr>
              <a:t> </a:t>
            </a:r>
            <a:r>
              <a:rPr lang="en-US" i="1" dirty="0">
                <a:solidFill>
                  <a:schemeClr val="tx1"/>
                </a:solidFill>
              </a:rPr>
              <a:t>A surreptitious recording is a recording made without the knowledge of one or more of the parties to a conversation or communication and is a violation of the Washington Privacy Act, Chapter 9.73 RCW.</a:t>
            </a:r>
          </a:p>
          <a:p>
            <a:pPr indent="-548640">
              <a:spcBef>
                <a:spcPts val="0"/>
              </a:spcBef>
              <a:spcAft>
                <a:spcPts val="1800"/>
              </a:spcAft>
              <a:defRPr/>
            </a:pPr>
            <a:endParaRPr lang="en-US" i="1" dirty="0">
              <a:solidFill>
                <a:schemeClr val="tx2"/>
              </a:solidFill>
            </a:endParaRPr>
          </a:p>
          <a:p>
            <a:pPr indent="-548640">
              <a:spcBef>
                <a:spcPts val="0"/>
              </a:spcBef>
              <a:spcAft>
                <a:spcPts val="1800"/>
              </a:spcAft>
              <a:defRPr/>
            </a:pPr>
            <a:endParaRPr lang="en-US" i="1" dirty="0">
              <a:solidFill>
                <a:srgbClr val="C00000"/>
              </a:solidFill>
            </a:endParaRPr>
          </a:p>
          <a:p>
            <a:pPr indent="-548640">
              <a:spcBef>
                <a:spcPts val="0"/>
              </a:spcBef>
              <a:spcAft>
                <a:spcPts val="1800"/>
              </a:spcAft>
              <a:defRPr/>
            </a:pPr>
            <a:endParaRPr lang="en-US" i="1" dirty="0">
              <a:solidFill>
                <a:schemeClr val="tx2"/>
              </a:solidFill>
            </a:endParaRPr>
          </a:p>
        </p:txBody>
      </p:sp>
      <p:sp>
        <p:nvSpPr>
          <p:cNvPr id="5" name="Slide Number Placeholder 4"/>
          <p:cNvSpPr>
            <a:spLocks noGrp="1"/>
          </p:cNvSpPr>
          <p:nvPr>
            <p:ph type="sldNum" sz="quarter" idx="12"/>
          </p:nvPr>
        </p:nvSpPr>
        <p:spPr/>
        <p:txBody>
          <a:bodyPr/>
          <a:lstStyle/>
          <a:p>
            <a:fld id="{8CB61106-A779-455D-A770-D6724DC64D82}" type="slidenum">
              <a:rPr lang="en-US" smtClean="0">
                <a:solidFill>
                  <a:prstClr val="black">
                    <a:tint val="75000"/>
                  </a:prstClr>
                </a:solidFill>
              </a:rPr>
              <a:pPr/>
              <a:t>16</a:t>
            </a:fld>
            <a:endParaRPr lang="en-US" dirty="0">
              <a:solidFill>
                <a:prstClr val="black">
                  <a:tint val="75000"/>
                </a:prstClr>
              </a:solidFill>
            </a:endParaRPr>
          </a:p>
        </p:txBody>
      </p:sp>
      <p:sp>
        <p:nvSpPr>
          <p:cNvPr id="2" name="TextBox 1"/>
          <p:cNvSpPr txBox="1"/>
          <p:nvPr/>
        </p:nvSpPr>
        <p:spPr bwMode="auto">
          <a:xfrm>
            <a:off x="234837" y="6400801"/>
            <a:ext cx="1197765"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latin typeface="Helvetica" pitchFamily="-109" charset="0"/>
                <a:ea typeface="Helvetica" pitchFamily="-109" charset="0"/>
                <a:cs typeface="Helvetica" pitchFamily="-109" charset="0"/>
              </a:rPr>
              <a:t>Spokane</a:t>
            </a:r>
          </a:p>
        </p:txBody>
      </p:sp>
      <p:sp>
        <p:nvSpPr>
          <p:cNvPr id="8" name="Title 1"/>
          <p:cNvSpPr txBox="1">
            <a:spLocks/>
          </p:cNvSpPr>
          <p:nvPr/>
        </p:nvSpPr>
        <p:spPr>
          <a:xfrm>
            <a:off x="1200150" y="609600"/>
            <a:ext cx="8629650" cy="685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000" smtClean="0">
                <a:ea typeface="ＭＳ Ｐゴシック" panose="020B0600070205080204" pitchFamily="34" charset="-128"/>
              </a:rPr>
              <a:t>Terms to Know</a:t>
            </a:r>
            <a:endParaRPr lang="en-US" altLang="en-US" sz="3600" dirty="0">
              <a:ea typeface="ＭＳ Ｐゴシック" panose="020B0600070205080204" pitchFamily="34" charset="-128"/>
            </a:endParaRPr>
          </a:p>
        </p:txBody>
      </p:sp>
    </p:spTree>
    <p:extLst>
      <p:ext uri="{BB962C8B-B14F-4D97-AF65-F5344CB8AC3E}">
        <p14:creationId xmlns:p14="http://schemas.microsoft.com/office/powerpoint/2010/main" val="2176072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Module 2: BWC Device  Specifications and Operations</a:t>
            </a:r>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846548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p>
        </p:txBody>
      </p:sp>
      <p:sp>
        <p:nvSpPr>
          <p:cNvPr id="3" name="Content Placeholder 2"/>
          <p:cNvSpPr>
            <a:spLocks noGrp="1"/>
          </p:cNvSpPr>
          <p:nvPr>
            <p:ph idx="1"/>
          </p:nvPr>
        </p:nvSpPr>
        <p:spPr/>
        <p:txBody>
          <a:bodyPr/>
          <a:lstStyle/>
          <a:p>
            <a:r>
              <a:rPr lang="en-US" dirty="0"/>
              <a:t>Identify key operating functions of the hardware</a:t>
            </a:r>
          </a:p>
          <a:p>
            <a:r>
              <a:rPr lang="en-US" dirty="0"/>
              <a:t>Identify key functionality of software</a:t>
            </a:r>
          </a:p>
          <a:p>
            <a:r>
              <a:rPr lang="en-US" dirty="0"/>
              <a:t>Demonstrate how to activate &amp; deactivate the BWC</a:t>
            </a:r>
          </a:p>
          <a:p>
            <a:r>
              <a:rPr lang="en-US" dirty="0"/>
              <a:t>Demonstrate how to dock BWC/transfer files</a:t>
            </a:r>
          </a:p>
          <a:p>
            <a:r>
              <a:rPr lang="en-US" dirty="0"/>
              <a:t>Demonstrate how to charge the BWC</a:t>
            </a:r>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182419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Examples of BWC </a:t>
            </a:r>
            <a:r>
              <a:rPr lang="en-US" dirty="0" smtClean="0"/>
              <a:t>Specifications</a:t>
            </a:r>
            <a:endParaRPr lang="en-US" dirty="0"/>
          </a:p>
        </p:txBody>
      </p:sp>
      <p:sp>
        <p:nvSpPr>
          <p:cNvPr id="8" name="Content Placeholder 7"/>
          <p:cNvSpPr>
            <a:spLocks noGrp="1"/>
          </p:cNvSpPr>
          <p:nvPr>
            <p:ph sz="half" idx="1"/>
          </p:nvPr>
        </p:nvSpPr>
        <p:spPr/>
        <p:txBody>
          <a:bodyPr>
            <a:normAutofit fontScale="92500" lnSpcReduction="10000"/>
          </a:bodyPr>
          <a:lstStyle/>
          <a:p>
            <a:r>
              <a:rPr lang="en-US" b="0" dirty="0"/>
              <a:t>Mounting </a:t>
            </a:r>
          </a:p>
          <a:p>
            <a:r>
              <a:rPr lang="en-US" b="0" dirty="0"/>
              <a:t>Video resolution</a:t>
            </a:r>
          </a:p>
          <a:p>
            <a:r>
              <a:rPr lang="en-US" b="0" dirty="0"/>
              <a:t>Video &amp; audio format</a:t>
            </a:r>
          </a:p>
          <a:p>
            <a:r>
              <a:rPr lang="en-US" b="0" dirty="0"/>
              <a:t>Still photo capable</a:t>
            </a:r>
          </a:p>
          <a:p>
            <a:r>
              <a:rPr lang="en-US" b="0" dirty="0"/>
              <a:t>Field of view </a:t>
            </a:r>
          </a:p>
          <a:p>
            <a:pPr lvl="1"/>
            <a:r>
              <a:rPr lang="en-US" b="0" dirty="0"/>
              <a:t>(72 to 180 degrees)</a:t>
            </a:r>
          </a:p>
          <a:p>
            <a:r>
              <a:rPr lang="en-US" b="0" dirty="0"/>
              <a:t>Night mode</a:t>
            </a:r>
          </a:p>
          <a:p>
            <a:r>
              <a:rPr lang="en-US" b="0" dirty="0"/>
              <a:t>Playback screen</a:t>
            </a:r>
          </a:p>
          <a:p>
            <a:r>
              <a:rPr lang="en-US" b="0" dirty="0"/>
              <a:t>Wireless</a:t>
            </a:r>
          </a:p>
          <a:p>
            <a:r>
              <a:rPr lang="en-US" b="0" dirty="0"/>
              <a:t>Cost</a:t>
            </a:r>
          </a:p>
        </p:txBody>
      </p:sp>
      <p:sp>
        <p:nvSpPr>
          <p:cNvPr id="9" name="Content Placeholder 8"/>
          <p:cNvSpPr>
            <a:spLocks noGrp="1"/>
          </p:cNvSpPr>
          <p:nvPr>
            <p:ph sz="half" idx="2"/>
          </p:nvPr>
        </p:nvSpPr>
        <p:spPr>
          <a:xfrm>
            <a:off x="6400800" y="1690688"/>
            <a:ext cx="4267200" cy="4405312"/>
          </a:xfrm>
        </p:spPr>
        <p:txBody>
          <a:bodyPr>
            <a:normAutofit fontScale="92500" lnSpcReduction="10000"/>
          </a:bodyPr>
          <a:lstStyle/>
          <a:p>
            <a:r>
              <a:rPr lang="en-US" b="0" dirty="0"/>
              <a:t>Video safe guards</a:t>
            </a:r>
          </a:p>
          <a:p>
            <a:r>
              <a:rPr lang="en-US" b="0" dirty="0"/>
              <a:t>Pre-event record</a:t>
            </a:r>
          </a:p>
          <a:p>
            <a:r>
              <a:rPr lang="en-US" b="0" dirty="0"/>
              <a:t>Event marking</a:t>
            </a:r>
          </a:p>
          <a:p>
            <a:r>
              <a:rPr lang="en-US" b="0" dirty="0"/>
              <a:t>Battery type</a:t>
            </a:r>
          </a:p>
          <a:p>
            <a:r>
              <a:rPr lang="en-US" b="0" dirty="0"/>
              <a:t>Recording life (1.5-12 hrs)</a:t>
            </a:r>
          </a:p>
          <a:p>
            <a:r>
              <a:rPr lang="en-US" b="0" dirty="0"/>
              <a:t>Charging time (2-6 hrs)</a:t>
            </a:r>
          </a:p>
          <a:p>
            <a:r>
              <a:rPr lang="en-US" b="0" dirty="0"/>
              <a:t>GPS </a:t>
            </a:r>
          </a:p>
          <a:p>
            <a:r>
              <a:rPr lang="en-US" b="0" dirty="0"/>
              <a:t>Size, weight, etc.</a:t>
            </a:r>
          </a:p>
          <a:p>
            <a:r>
              <a:rPr lang="en-US" b="0" dirty="0"/>
              <a:t>Police radio interface</a:t>
            </a:r>
          </a:p>
          <a:p>
            <a:r>
              <a:rPr lang="en-US" b="0" dirty="0"/>
              <a:t>Vehicle mountable</a:t>
            </a:r>
          </a:p>
          <a:p>
            <a:endParaRPr lang="en-US" b="0" dirty="0"/>
          </a:p>
          <a:p>
            <a:endParaRPr lang="en-US" b="0" dirty="0"/>
          </a:p>
        </p:txBody>
      </p:sp>
      <p:sp>
        <p:nvSpPr>
          <p:cNvPr id="3" name="Slide Number Placeholder 2"/>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054351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t>
            </a:r>
          </a:p>
        </p:txBody>
      </p:sp>
      <p:sp>
        <p:nvSpPr>
          <p:cNvPr id="3" name="Content Placeholder 2"/>
          <p:cNvSpPr>
            <a:spLocks noGrp="1"/>
          </p:cNvSpPr>
          <p:nvPr>
            <p:ph idx="1"/>
          </p:nvPr>
        </p:nvSpPr>
        <p:spPr/>
        <p:txBody>
          <a:bodyPr/>
          <a:lstStyle/>
          <a:p>
            <a:r>
              <a:rPr lang="en-US" dirty="0"/>
              <a:t>These slides are intended as a resource for law enforcement agencies seeking to develop or modify their body-worn camera (BWC) training program. </a:t>
            </a:r>
          </a:p>
          <a:p>
            <a:r>
              <a:rPr lang="en-US" dirty="0"/>
              <a:t>All materials are intended to be adapted to an agency’s local operations, consistent with local and state law</a:t>
            </a:r>
            <a:r>
              <a:rPr lang="en-US" dirty="0">
                <a:solidFill>
                  <a:srgbClr val="FF0000"/>
                </a:solidFill>
              </a:rPr>
              <a:t>s</a:t>
            </a:r>
            <a:r>
              <a:rPr lang="en-US" dirty="0"/>
              <a:t>. </a:t>
            </a:r>
          </a:p>
          <a:p>
            <a:r>
              <a:rPr lang="en-US" dirty="0"/>
              <a:t>Please reference the BWC Facilitator’s Guide as an additional resource. The Facilitator’s Guide provides important information about each of the training modules described in these slides. </a:t>
            </a:r>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800526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274638"/>
            <a:ext cx="10896600" cy="1143000"/>
          </a:xfrm>
        </p:spPr>
        <p:txBody>
          <a:bodyPr>
            <a:noAutofit/>
          </a:bodyPr>
          <a:lstStyle/>
          <a:p>
            <a:r>
              <a:rPr lang="en-US" sz="4000" dirty="0">
                <a:ea typeface="ＭＳ Ｐゴシック" pitchFamily="34" charset="-128"/>
              </a:rPr>
              <a:t>Hardware and Software Associated with BWC systems</a:t>
            </a:r>
          </a:p>
        </p:txBody>
      </p:sp>
      <p:sp>
        <p:nvSpPr>
          <p:cNvPr id="6" name="Text Placeholder 5"/>
          <p:cNvSpPr>
            <a:spLocks noGrp="1"/>
          </p:cNvSpPr>
          <p:nvPr>
            <p:ph type="body" idx="1"/>
          </p:nvPr>
        </p:nvSpPr>
        <p:spPr/>
        <p:txBody>
          <a:bodyPr>
            <a:normAutofit/>
          </a:bodyPr>
          <a:lstStyle/>
          <a:p>
            <a:pPr lvl="1">
              <a:defRPr/>
            </a:pPr>
            <a:r>
              <a:rPr lang="en-US" sz="2400" dirty="0"/>
              <a:t>Hardware</a:t>
            </a:r>
          </a:p>
        </p:txBody>
      </p:sp>
      <p:sp>
        <p:nvSpPr>
          <p:cNvPr id="2" name="Content Placeholder 1"/>
          <p:cNvSpPr>
            <a:spLocks noGrp="1"/>
          </p:cNvSpPr>
          <p:nvPr>
            <p:ph sz="half" idx="2"/>
          </p:nvPr>
        </p:nvSpPr>
        <p:spPr/>
        <p:txBody>
          <a:bodyPr/>
          <a:lstStyle/>
          <a:p>
            <a:pPr lvl="1">
              <a:buFont typeface="Arial" pitchFamily="34" charset="0"/>
              <a:buChar char="•"/>
              <a:defRPr/>
            </a:pPr>
            <a:r>
              <a:rPr lang="en-US" dirty="0"/>
              <a:t>Describe head, body, or other mounting options</a:t>
            </a:r>
          </a:p>
          <a:p>
            <a:pPr lvl="1">
              <a:buFont typeface="Arial" pitchFamily="34" charset="0"/>
              <a:buChar char="•"/>
              <a:defRPr/>
            </a:pPr>
            <a:r>
              <a:rPr lang="en-US" dirty="0"/>
              <a:t>Describe user controls</a:t>
            </a:r>
          </a:p>
          <a:p>
            <a:pPr lvl="1">
              <a:buFont typeface="Arial" pitchFamily="34" charset="0"/>
              <a:buChar char="•"/>
              <a:defRPr/>
            </a:pPr>
            <a:r>
              <a:rPr lang="en-US" dirty="0"/>
              <a:t>Describe docking station or wireless download capacity</a:t>
            </a:r>
          </a:p>
          <a:p>
            <a:endParaRPr lang="en-US" dirty="0"/>
          </a:p>
        </p:txBody>
      </p:sp>
      <p:sp>
        <p:nvSpPr>
          <p:cNvPr id="11268" name="Text Placeholder 6"/>
          <p:cNvSpPr>
            <a:spLocks noGrp="1"/>
          </p:cNvSpPr>
          <p:nvPr>
            <p:ph type="body" sz="quarter" idx="3"/>
          </p:nvPr>
        </p:nvSpPr>
        <p:spPr/>
        <p:txBody>
          <a:bodyPr/>
          <a:lstStyle/>
          <a:p>
            <a:pPr lvl="1"/>
            <a:endParaRPr lang="en-US" dirty="0">
              <a:ea typeface="ＭＳ Ｐゴシック" pitchFamily="34" charset="-128"/>
            </a:endParaRPr>
          </a:p>
          <a:p>
            <a:pPr lvl="1"/>
            <a:r>
              <a:rPr lang="en-US" sz="2400" dirty="0">
                <a:ea typeface="ＭＳ Ｐゴシック" pitchFamily="34" charset="-128"/>
              </a:rPr>
              <a:t>Software</a:t>
            </a:r>
          </a:p>
        </p:txBody>
      </p:sp>
      <p:sp>
        <p:nvSpPr>
          <p:cNvPr id="3" name="Content Placeholder 2"/>
          <p:cNvSpPr>
            <a:spLocks noGrp="1"/>
          </p:cNvSpPr>
          <p:nvPr>
            <p:ph sz="quarter" idx="4"/>
          </p:nvPr>
        </p:nvSpPr>
        <p:spPr/>
        <p:txBody>
          <a:bodyPr/>
          <a:lstStyle/>
          <a:p>
            <a:pPr lvl="1">
              <a:defRPr/>
            </a:pPr>
            <a:r>
              <a:rPr lang="en-US" dirty="0"/>
              <a:t>Retrieval, storage, and management of data</a:t>
            </a:r>
          </a:p>
          <a:p>
            <a:pPr lvl="1">
              <a:defRPr/>
            </a:pPr>
            <a:r>
              <a:rPr lang="en-US" dirty="0"/>
              <a:t>Upload/download capacity</a:t>
            </a:r>
          </a:p>
          <a:p>
            <a:pPr lvl="1">
              <a:defRPr/>
            </a:pPr>
            <a:r>
              <a:rPr lang="en-US" dirty="0"/>
              <a:t>Encrypted data</a:t>
            </a:r>
          </a:p>
          <a:p>
            <a:pPr lvl="1">
              <a:defRPr/>
            </a:pPr>
            <a:r>
              <a:rPr lang="en-US" dirty="0"/>
              <a:t>Field review: other equipment interface (phone/tablet) </a:t>
            </a:r>
          </a:p>
          <a:p>
            <a:pPr lvl="1">
              <a:defRPr/>
            </a:pPr>
            <a:endParaRPr lang="en-US" sz="2200" dirty="0"/>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017802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54582"/>
          </a:xfrm>
        </p:spPr>
        <p:txBody>
          <a:bodyPr/>
          <a:lstStyle/>
          <a:p>
            <a:r>
              <a:rPr lang="en-US" dirty="0"/>
              <a:t>Operations</a:t>
            </a:r>
          </a:p>
        </p:txBody>
      </p:sp>
      <p:sp>
        <p:nvSpPr>
          <p:cNvPr id="3" name="Subtitle 2"/>
          <p:cNvSpPr>
            <a:spLocks noGrp="1"/>
          </p:cNvSpPr>
          <p:nvPr>
            <p:ph type="subTitle" idx="1"/>
          </p:nvPr>
        </p:nvSpPr>
        <p:spPr>
          <a:xfrm>
            <a:off x="1524000" y="2770909"/>
            <a:ext cx="9144000" cy="3519055"/>
          </a:xfrm>
        </p:spPr>
        <p:txBody>
          <a:bodyPr>
            <a:normAutofit/>
          </a:bodyPr>
          <a:lstStyle/>
          <a:p>
            <a:pPr algn="l"/>
            <a:r>
              <a:rPr lang="en-US" dirty="0"/>
              <a:t>Operations training will vary by BWC vendor. There are more than 50 vendors in the BWC market now. See the recently published Market Survey from the National Institute of Justice for information on vendors and their products. (</a:t>
            </a:r>
            <a:r>
              <a:rPr lang="en-US" dirty="0">
                <a:hlinkClick r:id="rId3"/>
              </a:rPr>
              <a:t>https://www.ncjrs.gov/pdffiles1/nij/grants/250381.pdf</a:t>
            </a:r>
            <a:r>
              <a:rPr lang="en-US" dirty="0"/>
              <a:t>) </a:t>
            </a:r>
          </a:p>
          <a:p>
            <a:pPr algn="l"/>
            <a:endParaRPr lang="en-US" dirty="0">
              <a:solidFill>
                <a:schemeClr val="tx2"/>
              </a:solidFill>
            </a:endParaRPr>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740188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vendor slides here</a:t>
            </a:r>
          </a:p>
        </p:txBody>
      </p:sp>
      <p:sp>
        <p:nvSpPr>
          <p:cNvPr id="3" name="Content Placeholder 2"/>
          <p:cNvSpPr>
            <a:spLocks noGrp="1"/>
          </p:cNvSpPr>
          <p:nvPr>
            <p:ph idx="1"/>
          </p:nvPr>
        </p:nvSpPr>
        <p:spPr/>
        <p:txBody>
          <a:bodyPr/>
          <a:lstStyle/>
          <a:p>
            <a:r>
              <a:rPr lang="en-US" dirty="0"/>
              <a:t>Agency training instructors should insert the applicable vendor slides on operations. </a:t>
            </a:r>
          </a:p>
          <a:p>
            <a:endParaRPr lang="en-US" dirty="0"/>
          </a:p>
        </p:txBody>
      </p:sp>
      <p:sp>
        <p:nvSpPr>
          <p:cNvPr id="5" name="Slide Number Placeholder 4"/>
          <p:cNvSpPr>
            <a:spLocks noGrp="1"/>
          </p:cNvSpPr>
          <p:nvPr>
            <p:ph type="sldNum" sz="quarter" idx="4294967295"/>
          </p:nvPr>
        </p:nvSpPr>
        <p:spPr>
          <a:xfrm>
            <a:off x="8610600" y="6356350"/>
            <a:ext cx="2743200" cy="365125"/>
          </a:xfrm>
        </p:spPr>
        <p:txBody>
          <a:bodyPr/>
          <a:lstStyle/>
          <a:p>
            <a:fld id="{B16868FC-C81F-4CBC-B3F7-346E4B3EA71A}"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681035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BWC Training – Operational Issues</a:t>
            </a:r>
          </a:p>
        </p:txBody>
      </p:sp>
      <p:sp>
        <p:nvSpPr>
          <p:cNvPr id="3" name="Content Placeholder 2"/>
          <p:cNvSpPr>
            <a:spLocks noGrp="1"/>
          </p:cNvSpPr>
          <p:nvPr>
            <p:ph idx="1"/>
          </p:nvPr>
        </p:nvSpPr>
        <p:spPr/>
        <p:txBody>
          <a:bodyPr/>
          <a:lstStyle/>
          <a:p>
            <a:pPr marL="0" indent="0">
              <a:buNone/>
            </a:pPr>
            <a:r>
              <a:rPr lang="en-US" dirty="0"/>
              <a:t>Hand out BWCs.</a:t>
            </a:r>
          </a:p>
          <a:p>
            <a:pPr marL="0" indent="0">
              <a:buNone/>
            </a:pPr>
            <a:endParaRPr lang="en-US" dirty="0"/>
          </a:p>
          <a:p>
            <a:pPr marL="0" indent="0">
              <a:buNone/>
            </a:pPr>
            <a:r>
              <a:rPr lang="en-US" dirty="0"/>
              <a:t>Walk participants through a demonstration exercise:</a:t>
            </a:r>
          </a:p>
          <a:p>
            <a:pPr lvl="1"/>
            <a:r>
              <a:rPr lang="en-US" dirty="0"/>
              <a:t>Activation</a:t>
            </a:r>
          </a:p>
          <a:p>
            <a:pPr lvl="1"/>
            <a:r>
              <a:rPr lang="en-US" dirty="0"/>
              <a:t>Deactivation</a:t>
            </a:r>
          </a:p>
          <a:p>
            <a:pPr lvl="1"/>
            <a:r>
              <a:rPr lang="en-US" dirty="0"/>
              <a:t>Charge/Dock BWC</a:t>
            </a:r>
          </a:p>
          <a:p>
            <a:pPr lvl="1"/>
            <a:r>
              <a:rPr lang="en-US" dirty="0"/>
              <a:t>Operation modes/functions</a:t>
            </a:r>
          </a:p>
          <a:p>
            <a:pPr lvl="1"/>
            <a:r>
              <a:rPr lang="en-US" dirty="0"/>
              <a:t>Transfer BWC footage</a:t>
            </a:r>
          </a:p>
          <a:p>
            <a:pPr lvl="1"/>
            <a:endParaRPr lang="en-US" dirty="0"/>
          </a:p>
          <a:p>
            <a:pPr lvl="1"/>
            <a:endParaRPr lang="en-US" dirty="0"/>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535490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Module 3: BWC Policy and Practice</a:t>
            </a:r>
          </a:p>
        </p:txBody>
      </p:sp>
      <p:sp>
        <p:nvSpPr>
          <p:cNvPr id="3" name="Subtitle 2"/>
          <p:cNvSpPr>
            <a:spLocks noGrp="1"/>
          </p:cNvSpPr>
          <p:nvPr>
            <p:ph type="subTitle" idx="1"/>
          </p:nvPr>
        </p:nvSpPr>
        <p:spPr/>
        <p:txBody>
          <a:bodyPr>
            <a:normAutofit fontScale="85000" lnSpcReduction="20000"/>
          </a:bodyPr>
          <a:lstStyle/>
          <a:p>
            <a:pPr algn="l"/>
            <a:r>
              <a:rPr lang="en-US" dirty="0"/>
              <a:t>[It is critically important for training instructors to review and discuss the agency’s BWC policy. The training module should be modified based on local agency policy. The training should also include scenario-based exercises that address key policy issues.]</a:t>
            </a:r>
          </a:p>
          <a:p>
            <a:pPr algn="l"/>
            <a:endParaRPr lang="en-US" dirty="0"/>
          </a:p>
          <a:p>
            <a:pPr algn="l"/>
            <a:r>
              <a:rPr lang="en-US" dirty="0"/>
              <a:t>[Provide those being trained with a copy of the policy. Have them sign a document following training that they have been provided with the policy and understand it.]</a:t>
            </a:r>
          </a:p>
        </p:txBody>
      </p:sp>
      <p:sp>
        <p:nvSpPr>
          <p:cNvPr id="5" name="Slide Number Placeholder 4"/>
          <p:cNvSpPr>
            <a:spLocks noGrp="1"/>
          </p:cNvSpPr>
          <p:nvPr>
            <p:ph type="sldNum" sz="quarter" idx="4294967295"/>
          </p:nvPr>
        </p:nvSpPr>
        <p:spPr>
          <a:xfrm>
            <a:off x="8610600" y="6356350"/>
            <a:ext cx="2743200" cy="365125"/>
          </a:xfrm>
        </p:spPr>
        <p:txBody>
          <a:bodyPr/>
          <a:lstStyle/>
          <a:p>
            <a:fld id="{B16868FC-C81F-4CBC-B3F7-346E4B3EA71A}"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3992204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876472" cy="562338"/>
          </a:xfrm>
        </p:spPr>
        <p:txBody>
          <a:bodyPr>
            <a:noAutofit/>
          </a:bodyPr>
          <a:lstStyle/>
          <a:p>
            <a:r>
              <a:rPr lang="en-US" sz="3200" b="1" dirty="0"/>
              <a:t>Learning Objectives (should be modified based on agency policy) </a:t>
            </a:r>
          </a:p>
        </p:txBody>
      </p:sp>
      <p:sp>
        <p:nvSpPr>
          <p:cNvPr id="3" name="Content Placeholder 2"/>
          <p:cNvSpPr>
            <a:spLocks noGrp="1"/>
          </p:cNvSpPr>
          <p:nvPr>
            <p:ph idx="1"/>
          </p:nvPr>
        </p:nvSpPr>
        <p:spPr>
          <a:xfrm>
            <a:off x="838200" y="1120230"/>
            <a:ext cx="10515600" cy="5236119"/>
          </a:xfrm>
        </p:spPr>
        <p:txBody>
          <a:bodyPr>
            <a:normAutofit fontScale="77500" lnSpcReduction="20000"/>
          </a:bodyPr>
          <a:lstStyle/>
          <a:p>
            <a:pPr marL="0" indent="0">
              <a:buNone/>
            </a:pPr>
            <a:r>
              <a:rPr lang="en-US" dirty="0"/>
              <a:t>Identify and review the following:</a:t>
            </a:r>
          </a:p>
          <a:p>
            <a:r>
              <a:rPr lang="en-US" dirty="0"/>
              <a:t>Authorized users</a:t>
            </a:r>
          </a:p>
          <a:p>
            <a:r>
              <a:rPr lang="en-US" dirty="0"/>
              <a:t>Pre-/post-shift inspection</a:t>
            </a:r>
          </a:p>
          <a:p>
            <a:r>
              <a:rPr lang="en-US" dirty="0"/>
              <a:t>Officer responsibilities</a:t>
            </a:r>
          </a:p>
          <a:p>
            <a:r>
              <a:rPr lang="en-US" dirty="0"/>
              <a:t>Investigator responsibilities</a:t>
            </a:r>
          </a:p>
          <a:p>
            <a:r>
              <a:rPr lang="en-US" dirty="0"/>
              <a:t>When to activate BWC</a:t>
            </a:r>
          </a:p>
          <a:p>
            <a:r>
              <a:rPr lang="en-US" dirty="0"/>
              <a:t>When to deactivate BWC</a:t>
            </a:r>
          </a:p>
          <a:p>
            <a:r>
              <a:rPr lang="en-US" dirty="0"/>
              <a:t>Discretionary activation/deactivation</a:t>
            </a:r>
          </a:p>
          <a:p>
            <a:r>
              <a:rPr lang="en-US" dirty="0"/>
              <a:t>When BWC use is restricted or prohibited</a:t>
            </a:r>
          </a:p>
          <a:p>
            <a:r>
              <a:rPr lang="en-US" dirty="0"/>
              <a:t>Officer review of BWC footage</a:t>
            </a:r>
          </a:p>
          <a:p>
            <a:r>
              <a:rPr lang="en-US" dirty="0"/>
              <a:t>When citizens are to be notified about BWC activation</a:t>
            </a:r>
          </a:p>
          <a:p>
            <a:r>
              <a:rPr lang="en-US" dirty="0"/>
              <a:t>Data transfer, download, and report writing</a:t>
            </a:r>
          </a:p>
          <a:p>
            <a:r>
              <a:rPr lang="en-US" dirty="0"/>
              <a:t>Data storage and retention</a:t>
            </a:r>
          </a:p>
          <a:p>
            <a:r>
              <a:rPr lang="en-US" dirty="0"/>
              <a:t>Release of captured video</a:t>
            </a:r>
          </a:p>
          <a:p>
            <a:endParaRPr lang="en-US" dirty="0"/>
          </a:p>
          <a:p>
            <a:endParaRPr lang="en-US" dirty="0"/>
          </a:p>
        </p:txBody>
      </p:sp>
      <p:sp>
        <p:nvSpPr>
          <p:cNvPr id="5" name="Slide Number Placeholder 4"/>
          <p:cNvSpPr>
            <a:spLocks noGrp="1"/>
          </p:cNvSpPr>
          <p:nvPr>
            <p:ph type="sldNum" sz="quarter" idx="4294967295"/>
          </p:nvPr>
        </p:nvSpPr>
        <p:spPr>
          <a:xfrm>
            <a:off x="8610600" y="6356350"/>
            <a:ext cx="2743200" cy="365125"/>
          </a:xfrm>
        </p:spPr>
        <p:txBody>
          <a:bodyPr/>
          <a:lstStyle/>
          <a:p>
            <a:fld id="{B16868FC-C81F-4CBC-B3F7-346E4B3EA71A}"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118716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78933" y="365125"/>
            <a:ext cx="10515600" cy="1325563"/>
          </a:xfrm>
        </p:spPr>
        <p:txBody>
          <a:bodyPr>
            <a:normAutofit/>
          </a:bodyPr>
          <a:lstStyle/>
          <a:p>
            <a:r>
              <a:rPr lang="en-US" sz="3600" b="1" dirty="0"/>
              <a:t>Who Wears a BWC? (modify based on agency policy)</a:t>
            </a:r>
          </a:p>
        </p:txBody>
      </p:sp>
      <p:sp>
        <p:nvSpPr>
          <p:cNvPr id="3" name="Content Placeholder 2"/>
          <p:cNvSpPr>
            <a:spLocks noGrp="1"/>
          </p:cNvSpPr>
          <p:nvPr>
            <p:ph idx="1"/>
          </p:nvPr>
        </p:nvSpPr>
        <p:spPr/>
        <p:txBody>
          <a:bodyPr>
            <a:normAutofit lnSpcReduction="10000"/>
          </a:bodyPr>
          <a:lstStyle/>
          <a:p>
            <a:pPr marL="0" lvl="0" indent="0">
              <a:buNone/>
            </a:pPr>
            <a:r>
              <a:rPr lang="en-US" dirty="0">
                <a:solidFill>
                  <a:prstClr val="black"/>
                </a:solidFill>
              </a:rPr>
              <a:t>All department members trained to use a BWC while working in uniform and engaging in law enforcement activities. </a:t>
            </a:r>
          </a:p>
          <a:p>
            <a:pPr marL="0" lvl="0" indent="0">
              <a:buNone/>
            </a:pPr>
            <a:endParaRPr lang="en-US" dirty="0">
              <a:solidFill>
                <a:prstClr val="black"/>
              </a:solidFill>
            </a:endParaRPr>
          </a:p>
          <a:p>
            <a:pPr marL="0" lvl="0" indent="0">
              <a:buNone/>
            </a:pPr>
            <a:r>
              <a:rPr lang="en-US" dirty="0">
                <a:solidFill>
                  <a:prstClr val="black"/>
                </a:solidFill>
              </a:rPr>
              <a:t>“Plain clothes” or his/her “uniform of the day” assignments are strongly encouraged to use a BWC while engaged in enforcement or investigatory activities if it does not compromise the confidentiality of the activity. </a:t>
            </a:r>
          </a:p>
          <a:p>
            <a:pPr marL="0" lvl="0" indent="0">
              <a:buNone/>
            </a:pPr>
            <a:endParaRPr lang="en-US" dirty="0">
              <a:solidFill>
                <a:prstClr val="black"/>
              </a:solidFill>
            </a:endParaRPr>
          </a:p>
          <a:p>
            <a:pPr marL="0" lvl="0" indent="0">
              <a:buNone/>
            </a:pPr>
            <a:r>
              <a:rPr lang="en-US" dirty="0">
                <a:solidFill>
                  <a:prstClr val="black"/>
                </a:solidFill>
              </a:rPr>
              <a:t>Before using BWCs in the field, officers must first successfully complete BWC training.</a:t>
            </a:r>
          </a:p>
          <a:p>
            <a:endParaRPr lang="en-US" dirty="0"/>
          </a:p>
        </p:txBody>
      </p:sp>
      <p:sp>
        <p:nvSpPr>
          <p:cNvPr id="6" name="Slide Number Placeholder 5"/>
          <p:cNvSpPr>
            <a:spLocks noGrp="1"/>
          </p:cNvSpPr>
          <p:nvPr>
            <p:ph type="sldNum" sz="quarter" idx="4294967295"/>
          </p:nvPr>
        </p:nvSpPr>
        <p:spPr>
          <a:xfrm>
            <a:off x="8610600" y="6356350"/>
            <a:ext cx="2743200" cy="365125"/>
          </a:xfrm>
        </p:spPr>
        <p:txBody>
          <a:bodyPr/>
          <a:lstStyle/>
          <a:p>
            <a:fld id="{B16868FC-C81F-4CBC-B3F7-346E4B3EA71A}" type="slidenum">
              <a:rPr lang="en-US" smtClean="0">
                <a:solidFill>
                  <a:prstClr val="black">
                    <a:tint val="75000"/>
                  </a:prstClr>
                </a:solidFill>
              </a:rPr>
              <a:pPr/>
              <a:t>26</a:t>
            </a:fld>
            <a:endParaRPr lang="en-US" dirty="0">
              <a:solidFill>
                <a:prstClr val="black">
                  <a:tint val="75000"/>
                </a:prstClr>
              </a:solidFill>
            </a:endParaRPr>
          </a:p>
        </p:txBody>
      </p:sp>
      <p:sp>
        <p:nvSpPr>
          <p:cNvPr id="5" name="TextBox 4"/>
          <p:cNvSpPr txBox="1"/>
          <p:nvPr/>
        </p:nvSpPr>
        <p:spPr>
          <a:xfrm>
            <a:off x="1148958" y="6176963"/>
            <a:ext cx="1487908" cy="369332"/>
          </a:xfrm>
          <a:prstGeom prst="rect">
            <a:avLst/>
          </a:prstGeom>
          <a:noFill/>
        </p:spPr>
        <p:txBody>
          <a:bodyPr wrap="none" rtlCol="0">
            <a:spAutoFit/>
          </a:bodyPr>
          <a:lstStyle/>
          <a:p>
            <a:r>
              <a:rPr lang="en-US" dirty="0">
                <a:solidFill>
                  <a:srgbClr val="000000"/>
                </a:solidFill>
              </a:rPr>
              <a:t>Waynesboro</a:t>
            </a:r>
          </a:p>
        </p:txBody>
      </p:sp>
    </p:spTree>
    <p:extLst>
      <p:ext uri="{BB962C8B-B14F-4D97-AF65-F5344CB8AC3E}">
        <p14:creationId xmlns:p14="http://schemas.microsoft.com/office/powerpoint/2010/main" val="1606598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sz="3600" dirty="0"/>
              <a:t>Pre-Shift &amp; Post-Shift Inspection (modify based on agency policy</a:t>
            </a:r>
            <a:r>
              <a:rPr lang="en-US" sz="3600" dirty="0" smtClean="0"/>
              <a:t>)</a:t>
            </a:r>
            <a:endParaRPr lang="en-US" dirty="0"/>
          </a:p>
        </p:txBody>
      </p:sp>
      <p:sp>
        <p:nvSpPr>
          <p:cNvPr id="3" name="Content Placeholder 2"/>
          <p:cNvSpPr>
            <a:spLocks noGrp="1"/>
          </p:cNvSpPr>
          <p:nvPr>
            <p:ph idx="1"/>
          </p:nvPr>
        </p:nvSpPr>
        <p:spPr/>
        <p:txBody>
          <a:bodyPr>
            <a:normAutofit lnSpcReduction="10000"/>
          </a:bodyPr>
          <a:lstStyle/>
          <a:p>
            <a:pPr marL="914400" lvl="2" indent="0">
              <a:buNone/>
            </a:pPr>
            <a:endParaRPr lang="en-US" b="1" dirty="0"/>
          </a:p>
          <a:p>
            <a:pPr marL="914400" lvl="2" indent="-457200">
              <a:buNone/>
            </a:pPr>
            <a:r>
              <a:rPr lang="en-US" sz="2400" dirty="0"/>
              <a:t>Before each shift users will:</a:t>
            </a:r>
          </a:p>
          <a:p>
            <a:pPr marL="914400" lvl="2" indent="-457200">
              <a:buNone/>
            </a:pPr>
            <a:endParaRPr lang="en-US" sz="2400" dirty="0"/>
          </a:p>
          <a:p>
            <a:pPr marL="914400" lvl="3" indent="-457200"/>
            <a:r>
              <a:rPr lang="en-US" sz="2400" dirty="0"/>
              <a:t>Perform an inspection to ensure the BWC is performing in accordance with the manufacturer’s recommendations.</a:t>
            </a:r>
          </a:p>
          <a:p>
            <a:pPr marL="914400" lvl="3" indent="-457200"/>
            <a:endParaRPr lang="en-US" sz="2400" dirty="0"/>
          </a:p>
          <a:p>
            <a:pPr marL="914400" lvl="3" indent="-457200"/>
            <a:r>
              <a:rPr lang="en-US" sz="2400" dirty="0"/>
              <a:t>Ensure the BWC is adequately charged.</a:t>
            </a:r>
          </a:p>
          <a:p>
            <a:pPr marL="914400" lvl="3" indent="-457200"/>
            <a:endParaRPr lang="en-US" sz="2400" dirty="0"/>
          </a:p>
          <a:p>
            <a:pPr marL="914400" lvl="3" indent="-457200"/>
            <a:r>
              <a:rPr lang="en-US" sz="2400" dirty="0"/>
              <a:t>Inspect the BWC and the charging/downloading cable(s) to ensure there is no visible damage and the device is in good working order.  </a:t>
            </a:r>
          </a:p>
          <a:p>
            <a:pPr marL="914400" lvl="3" indent="-457200"/>
            <a:endParaRPr lang="en-US" sz="2400" dirty="0"/>
          </a:p>
          <a:p>
            <a:pPr marL="914400" lvl="3" indent="-457200"/>
            <a:r>
              <a:rPr lang="en-US" sz="2400" dirty="0"/>
              <a:t>Inform supervisor of any visible damage. </a:t>
            </a:r>
          </a:p>
          <a:p>
            <a:endParaRPr lang="en-US" dirty="0"/>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1730400312"/>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Autofit/>
          </a:bodyPr>
          <a:lstStyle/>
          <a:p>
            <a:r>
              <a:rPr lang="en-US" altLang="en-US" sz="4000" cap="none" dirty="0">
                <a:ea typeface="ＭＳ Ｐゴシック" panose="020B0600070205080204" pitchFamily="34" charset="-128"/>
              </a:rPr>
              <a:t>Officer Responsibilities (modify based on agency policy)</a:t>
            </a:r>
          </a:p>
        </p:txBody>
      </p:sp>
      <p:sp>
        <p:nvSpPr>
          <p:cNvPr id="76803" name="Text Placeholder 2"/>
          <p:cNvSpPr>
            <a:spLocks noGrp="1"/>
          </p:cNvSpPr>
          <p:nvPr>
            <p:ph idx="1"/>
          </p:nvPr>
        </p:nvSpPr>
        <p:spPr/>
        <p:txBody>
          <a:bodyPr>
            <a:normAutofit fontScale="92500" lnSpcReduction="20000"/>
          </a:bodyPr>
          <a:lstStyle/>
          <a:p>
            <a:pPr marL="0" lvl="0" indent="0">
              <a:spcBef>
                <a:spcPct val="0"/>
              </a:spcBef>
              <a:spcAft>
                <a:spcPts val="3000"/>
              </a:spcAft>
              <a:buNone/>
            </a:pPr>
            <a:r>
              <a:rPr lang="en-US" altLang="en-US" sz="2400" dirty="0">
                <a:ea typeface="ＭＳ Ｐゴシック" panose="020B0600070205080204" pitchFamily="34" charset="-128"/>
              </a:rPr>
              <a:t>Inspection, general care, and maintenance of a BWC shall be the responsibility of the authorized department member who has been issued the equipment.</a:t>
            </a:r>
          </a:p>
          <a:p>
            <a:pPr marL="0" lvl="0" indent="0">
              <a:spcBef>
                <a:spcPct val="0"/>
              </a:spcBef>
              <a:spcAft>
                <a:spcPts val="1800"/>
              </a:spcAft>
              <a:buNone/>
            </a:pPr>
            <a:r>
              <a:rPr lang="en-US" altLang="en-US" sz="2400" dirty="0">
                <a:ea typeface="ＭＳ Ｐゴシック" panose="020B0600070205080204" pitchFamily="34" charset="-128"/>
              </a:rPr>
              <a:t>Malfunctions, damage, loss, or theft of a BWC shall be reported immediately by the officer to their immediate supervisor.  All lost or stolen BWCs shall be documented in an incident report.</a:t>
            </a:r>
          </a:p>
          <a:p>
            <a:pPr marL="0" lvl="0" indent="0">
              <a:spcBef>
                <a:spcPct val="0"/>
              </a:spcBef>
              <a:spcAft>
                <a:spcPts val="1800"/>
              </a:spcAft>
              <a:buNone/>
            </a:pPr>
            <a:r>
              <a:rPr lang="en-US" altLang="en-US" sz="2400" dirty="0">
                <a:ea typeface="ＭＳ Ｐゴシック" panose="020B0600070205080204" pitchFamily="34" charset="-128"/>
              </a:rPr>
              <a:t>BWCs, when worn by patrol officers, shall be worn in the center mass of the officer’s chest.  Mounting options for other officers shall provide for frontal view in accordance with uniform specification.</a:t>
            </a:r>
          </a:p>
          <a:p>
            <a:pPr marL="0" lvl="0" indent="0">
              <a:spcBef>
                <a:spcPct val="0"/>
              </a:spcBef>
              <a:spcAft>
                <a:spcPts val="1800"/>
              </a:spcAft>
              <a:buNone/>
            </a:pPr>
            <a:r>
              <a:rPr lang="en-US" altLang="en-US" sz="2400" dirty="0">
                <a:ea typeface="ＭＳ Ｐゴシック" panose="020B0600070205080204" pitchFamily="34" charset="-128"/>
              </a:rPr>
              <a:t>When the BWC is used in an investigative or law enforcement contact, this fact will be documented on any citation, summons, and/or report prepared.  Whenever an officer obtains a video statement, the fact the statement was recorded will be listed in the incident report.  A video statement is not a replacement for a written or tape-recorded statement.</a:t>
            </a:r>
          </a:p>
          <a:p>
            <a:pPr marL="457200" indent="-457200">
              <a:spcBef>
                <a:spcPct val="0"/>
              </a:spcBef>
              <a:spcAft>
                <a:spcPts val="1800"/>
              </a:spcAft>
              <a:buFont typeface="Calibri" panose="020F0502020204030204" pitchFamily="34" charset="0"/>
              <a:buAutoNum type="arabicPeriod" startAt="14"/>
            </a:pPr>
            <a:endParaRPr lang="en-US" altLang="en-US" sz="2200" dirty="0">
              <a:solidFill>
                <a:schemeClr val="tx2"/>
              </a:solidFill>
              <a:ea typeface="ＭＳ Ｐゴシック" panose="020B0600070205080204" pitchFamily="34" charset="-128"/>
            </a:endParaRPr>
          </a:p>
          <a:p>
            <a:pPr marL="457200" indent="-457200">
              <a:spcBef>
                <a:spcPct val="0"/>
              </a:spcBef>
              <a:spcAft>
                <a:spcPts val="1800"/>
              </a:spcAft>
              <a:buFont typeface="Calibri" panose="020F0502020204030204" pitchFamily="34" charset="0"/>
              <a:buAutoNum type="arabicPeriod" startAt="14"/>
            </a:pPr>
            <a:endParaRPr lang="en-US" altLang="en-US" sz="2200" dirty="0">
              <a:solidFill>
                <a:schemeClr val="tx2"/>
              </a:solidFill>
              <a:ea typeface="ＭＳ Ｐゴシック" panose="020B0600070205080204" pitchFamily="34" charset="-128"/>
            </a:endParaRPr>
          </a:p>
        </p:txBody>
      </p:sp>
      <p:sp>
        <p:nvSpPr>
          <p:cNvPr id="4" name="Slide Number Placeholder 3"/>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28</a:t>
            </a:fld>
            <a:endParaRPr lang="en-US" dirty="0">
              <a:solidFill>
                <a:prstClr val="black">
                  <a:tint val="75000"/>
                </a:prstClr>
              </a:solidFill>
            </a:endParaRPr>
          </a:p>
        </p:txBody>
      </p:sp>
      <p:sp>
        <p:nvSpPr>
          <p:cNvPr id="2" name="TextBox 1"/>
          <p:cNvSpPr txBox="1"/>
          <p:nvPr/>
        </p:nvSpPr>
        <p:spPr bwMode="auto">
          <a:xfrm>
            <a:off x="249478" y="6173171"/>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1450494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a:t>Investigator Responsibilities (modify based on agency policy)</a:t>
            </a:r>
          </a:p>
        </p:txBody>
      </p:sp>
      <p:sp>
        <p:nvSpPr>
          <p:cNvPr id="7" name="Content Placeholder 6"/>
          <p:cNvSpPr>
            <a:spLocks noGrp="1"/>
          </p:cNvSpPr>
          <p:nvPr>
            <p:ph idx="1"/>
          </p:nvPr>
        </p:nvSpPr>
        <p:spPr/>
        <p:txBody>
          <a:bodyPr>
            <a:normAutofit fontScale="85000" lnSpcReduction="20000"/>
          </a:bodyPr>
          <a:lstStyle/>
          <a:p>
            <a:r>
              <a:rPr lang="en-US" dirty="0"/>
              <a:t>Investigators will not use the BWC system until they have successfully completed the required training.</a:t>
            </a:r>
          </a:p>
          <a:p>
            <a:r>
              <a:rPr lang="en-US" dirty="0"/>
              <a:t>When assigned a case for investigation, the assigned investigator will:</a:t>
            </a:r>
          </a:p>
          <a:p>
            <a:pPr lvl="1"/>
            <a:r>
              <a:rPr lang="en-US" dirty="0"/>
              <a:t>Determine the identity of all involved officers.</a:t>
            </a:r>
          </a:p>
          <a:p>
            <a:pPr lvl="1"/>
            <a:r>
              <a:rPr lang="en-US" dirty="0"/>
              <a:t>Search the system for any associated BWC media, using multiple search parameters to  verify that they have located all relevant files.</a:t>
            </a:r>
          </a:p>
          <a:p>
            <a:r>
              <a:rPr lang="en-US" dirty="0"/>
              <a:t>Create a digital media file folder within evidence.com. The investigator will add all relevant/associated BWC media into the folder.</a:t>
            </a:r>
          </a:p>
          <a:p>
            <a:r>
              <a:rPr lang="en-US" dirty="0"/>
              <a:t>Verify the accuracy of the category section, ensuring it is in accordance with the correct state statues. If the category section is incorrect, the investigator is responsible for entering the correct category (see section (4)f above).</a:t>
            </a:r>
          </a:p>
          <a:p>
            <a:r>
              <a:rPr lang="en-US" dirty="0"/>
              <a:t>View all of the applicable BWC media and notate in </a:t>
            </a:r>
            <a:r>
              <a:rPr lang="en-US" dirty="0" err="1"/>
              <a:t>thesupplemental</a:t>
            </a:r>
            <a:r>
              <a:rPr lang="en-US" dirty="0"/>
              <a:t> report that BWC media does exist.</a:t>
            </a:r>
          </a:p>
        </p:txBody>
      </p:sp>
      <p:sp>
        <p:nvSpPr>
          <p:cNvPr id="5" name="Slide Number Placeholder 4"/>
          <p:cNvSpPr>
            <a:spLocks noGrp="1"/>
          </p:cNvSpPr>
          <p:nvPr>
            <p:ph type="sldNum" sz="quarter" idx="4294967295"/>
          </p:nvPr>
        </p:nvSpPr>
        <p:spPr>
          <a:xfrm>
            <a:off x="8610600" y="6356350"/>
            <a:ext cx="2743200" cy="365125"/>
          </a:xfrm>
        </p:spPr>
        <p:txBody>
          <a:bodyPr/>
          <a:lstStyle/>
          <a:p>
            <a:fld id="{D31A6B4A-AE38-497E-9D06-53E840797772}" type="slidenum">
              <a:rPr lang="en-US" smtClean="0">
                <a:solidFill>
                  <a:prstClr val="black">
                    <a:tint val="75000"/>
                  </a:prstClr>
                </a:solidFill>
              </a:rPr>
              <a:pPr/>
              <a:t>29</a:t>
            </a:fld>
            <a:endParaRPr lang="en-US" dirty="0">
              <a:solidFill>
                <a:prstClr val="black">
                  <a:tint val="75000"/>
                </a:prstClr>
              </a:solidFill>
            </a:endParaRPr>
          </a:p>
        </p:txBody>
      </p:sp>
      <p:sp>
        <p:nvSpPr>
          <p:cNvPr id="8" name="TextBox 7"/>
          <p:cNvSpPr txBox="1"/>
          <p:nvPr/>
        </p:nvSpPr>
        <p:spPr>
          <a:xfrm>
            <a:off x="713201" y="6172107"/>
            <a:ext cx="4334005" cy="369332"/>
          </a:xfrm>
          <a:prstGeom prst="rect">
            <a:avLst/>
          </a:prstGeom>
          <a:noFill/>
        </p:spPr>
        <p:txBody>
          <a:bodyPr wrap="square" rtlCol="0">
            <a:spAutoFit/>
          </a:bodyPr>
          <a:lstStyle/>
          <a:p>
            <a:r>
              <a:rPr lang="en-US" dirty="0"/>
              <a:t>Denver Police Department</a:t>
            </a:r>
          </a:p>
        </p:txBody>
      </p:sp>
    </p:spTree>
    <p:extLst>
      <p:ext uri="{BB962C8B-B14F-4D97-AF65-F5344CB8AC3E}">
        <p14:creationId xmlns:p14="http://schemas.microsoft.com/office/powerpoint/2010/main" val="47912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idx="1"/>
          </p:nvPr>
        </p:nvSpPr>
        <p:spPr/>
        <p:txBody>
          <a:bodyPr>
            <a:normAutofit/>
          </a:bodyPr>
          <a:lstStyle/>
          <a:p>
            <a:r>
              <a:rPr lang="en-US" dirty="0"/>
              <a:t>Module 1: Introduction and Background to BWCs in Policing </a:t>
            </a:r>
          </a:p>
          <a:p>
            <a:r>
              <a:rPr lang="en-US" dirty="0"/>
              <a:t>Module 2: BWC Device Specifications and Operations</a:t>
            </a:r>
          </a:p>
          <a:p>
            <a:r>
              <a:rPr lang="en-US" dirty="0"/>
              <a:t>Module 3: BWC Policy and Practice</a:t>
            </a:r>
          </a:p>
          <a:p>
            <a:r>
              <a:rPr lang="en-US" dirty="0"/>
              <a:t>Module 4: Agency Accountability </a:t>
            </a:r>
          </a:p>
          <a:p>
            <a:r>
              <a:rPr lang="en-US" dirty="0"/>
              <a:t>Additional Resources and Readings</a:t>
            </a:r>
          </a:p>
          <a:p>
            <a:r>
              <a:rPr lang="en-US" dirty="0"/>
              <a:t>Sample Review Test Questions</a:t>
            </a:r>
          </a:p>
          <a:p>
            <a:endParaRPr lang="en-US" dirty="0"/>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012072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When to Activate the BWC (modify based on agency policy)</a:t>
            </a:r>
          </a:p>
        </p:txBody>
      </p:sp>
      <p:sp>
        <p:nvSpPr>
          <p:cNvPr id="3" name="Content Placeholder 2"/>
          <p:cNvSpPr>
            <a:spLocks noGrp="1"/>
          </p:cNvSpPr>
          <p:nvPr>
            <p:ph idx="1"/>
          </p:nvPr>
        </p:nvSpPr>
        <p:spPr/>
        <p:txBody>
          <a:bodyPr>
            <a:normAutofit fontScale="70000" lnSpcReduction="20000"/>
          </a:bodyPr>
          <a:lstStyle/>
          <a:p>
            <a:pPr lvl="2"/>
            <a:endParaRPr lang="en-US" sz="3400" dirty="0"/>
          </a:p>
          <a:p>
            <a:pPr marL="457200" lvl="2" indent="-457200"/>
            <a:r>
              <a:rPr lang="en-US" sz="3400" dirty="0"/>
              <a:t>BWCs must be activated during all investigative or enforcement contacts as soon as it is safe and practical to do so.</a:t>
            </a:r>
          </a:p>
          <a:p>
            <a:pPr lvl="2"/>
            <a:endParaRPr lang="en-US" sz="2400" b="1" dirty="0"/>
          </a:p>
          <a:p>
            <a:pPr marL="457200" lvl="2" indent="-457200"/>
            <a:r>
              <a:rPr lang="en-US" sz="3400" dirty="0"/>
              <a:t>All users who arrive on an enforcement or investigative scene shall place their BWCs in the “On/Record” mode as soon as it is safe and practical to do so.</a:t>
            </a:r>
          </a:p>
          <a:p>
            <a:pPr marL="457200" lvl="2" indent="-457200"/>
            <a:endParaRPr lang="en-US" sz="3400" dirty="0"/>
          </a:p>
          <a:p>
            <a:pPr>
              <a:spcBef>
                <a:spcPct val="0"/>
              </a:spcBef>
              <a:spcAft>
                <a:spcPts val="1800"/>
              </a:spcAft>
            </a:pPr>
            <a:r>
              <a:rPr lang="en-US" sz="3400" dirty="0"/>
              <a:t>BWCs must be activated during </a:t>
            </a:r>
            <a:r>
              <a:rPr lang="en-US" sz="3400" dirty="0">
                <a:ea typeface="ＭＳ Ｐゴシック" panose="020B0600070205080204" pitchFamily="34" charset="-128"/>
              </a:rPr>
              <a:t>a</a:t>
            </a:r>
            <a:r>
              <a:rPr lang="en-US" altLang="en-US" sz="3400" dirty="0">
                <a:ea typeface="ＭＳ Ｐゴシック" panose="020B0600070205080204" pitchFamily="34" charset="-128"/>
              </a:rPr>
              <a:t>ny contact that becomes adversarial after the initial contact in a situation that would not otherwise require recording.</a:t>
            </a:r>
          </a:p>
          <a:p>
            <a:pPr>
              <a:spcBef>
                <a:spcPct val="0"/>
              </a:spcBef>
              <a:spcAft>
                <a:spcPts val="1800"/>
              </a:spcAft>
            </a:pPr>
            <a:r>
              <a:rPr lang="en-US" sz="3400" dirty="0"/>
              <a:t>BWCs must be activated during </a:t>
            </a:r>
            <a:r>
              <a:rPr lang="en-US" sz="3400" dirty="0">
                <a:ea typeface="ＭＳ Ｐゴシック" panose="020B0600070205080204" pitchFamily="34" charset="-128"/>
              </a:rPr>
              <a:t>a</a:t>
            </a:r>
            <a:r>
              <a:rPr lang="en-US" altLang="en-US" sz="3400" dirty="0">
                <a:ea typeface="ＭＳ Ｐゴシック" panose="020B0600070205080204" pitchFamily="34" charset="-128"/>
              </a:rPr>
              <a:t>ny other legitimate law enforcement contact where an officer believes a recording of an incident would be appropriate.  </a:t>
            </a:r>
          </a:p>
          <a:p>
            <a:pPr>
              <a:spcBef>
                <a:spcPct val="0"/>
              </a:spcBef>
              <a:spcAft>
                <a:spcPts val="1800"/>
              </a:spcAft>
            </a:pPr>
            <a:r>
              <a:rPr lang="en-US" altLang="en-US" sz="3400" dirty="0">
                <a:ea typeface="ＭＳ Ｐゴシック" panose="020B0600070205080204" pitchFamily="34" charset="-128"/>
              </a:rPr>
              <a:t>Department members have discretion whether to activate a BWC recording during consensual contacts of a noncriminal nature.</a:t>
            </a:r>
          </a:p>
          <a:p>
            <a:endParaRPr lang="en-US" dirty="0"/>
          </a:p>
        </p:txBody>
      </p:sp>
      <p:sp>
        <p:nvSpPr>
          <p:cNvPr id="6" name="Slide Number Placeholder 5"/>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217511694"/>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4000" cap="none" dirty="0"/>
              <a:t>Required </a:t>
            </a:r>
            <a:r>
              <a:rPr lang="en-US" sz="4000" dirty="0"/>
              <a:t>A</a:t>
            </a:r>
            <a:r>
              <a:rPr lang="en-US" sz="4000" cap="none" dirty="0"/>
              <a:t>ctivation, Examples (modify based on agency policy)</a:t>
            </a:r>
            <a:endParaRPr lang="en-US" sz="4000" dirty="0"/>
          </a:p>
        </p:txBody>
      </p:sp>
      <p:sp>
        <p:nvSpPr>
          <p:cNvPr id="3" name="Text Placeholder 2"/>
          <p:cNvSpPr>
            <a:spLocks noGrp="1"/>
          </p:cNvSpPr>
          <p:nvPr>
            <p:ph sz="half" idx="1"/>
          </p:nvPr>
        </p:nvSpPr>
        <p:spPr/>
        <p:txBody>
          <a:bodyPr>
            <a:normAutofit fontScale="25000" lnSpcReduction="20000"/>
          </a:bodyPr>
          <a:lstStyle/>
          <a:p>
            <a:pPr marL="0" indent="0">
              <a:spcBef>
                <a:spcPct val="0"/>
              </a:spcBef>
              <a:spcAft>
                <a:spcPts val="1800"/>
              </a:spcAft>
              <a:buNone/>
            </a:pPr>
            <a:endParaRPr lang="en-US" altLang="en-US" sz="2300" dirty="0">
              <a:solidFill>
                <a:schemeClr val="tx2"/>
              </a:solidFill>
              <a:ea typeface="ＭＳ Ｐゴシック" panose="020B0600070205080204" pitchFamily="34" charset="-128"/>
            </a:endParaRPr>
          </a:p>
          <a:p>
            <a:pPr>
              <a:lnSpc>
                <a:spcPct val="120000"/>
              </a:lnSpc>
              <a:spcBef>
                <a:spcPct val="0"/>
              </a:spcBef>
            </a:pPr>
            <a:r>
              <a:rPr lang="en-US" altLang="en-US" sz="8400" dirty="0">
                <a:ea typeface="ＭＳ Ｐゴシック" panose="020B0600070205080204" pitchFamily="34" charset="-128"/>
              </a:rPr>
              <a:t>Vehicle stops</a:t>
            </a:r>
          </a:p>
          <a:p>
            <a:pPr>
              <a:lnSpc>
                <a:spcPct val="120000"/>
              </a:lnSpc>
              <a:spcBef>
                <a:spcPct val="0"/>
              </a:spcBef>
            </a:pPr>
            <a:r>
              <a:rPr lang="en-US" altLang="en-US" sz="8400" dirty="0">
                <a:ea typeface="ＭＳ Ｐゴシック" panose="020B0600070205080204" pitchFamily="34" charset="-128"/>
              </a:rPr>
              <a:t>Pedestrian checks/Terry stops</a:t>
            </a:r>
          </a:p>
          <a:p>
            <a:pPr>
              <a:lnSpc>
                <a:spcPct val="120000"/>
              </a:lnSpc>
              <a:spcBef>
                <a:spcPct val="0"/>
              </a:spcBef>
            </a:pPr>
            <a:r>
              <a:rPr lang="en-US" altLang="en-US" sz="8400" dirty="0">
                <a:ea typeface="ＭＳ Ｐゴシック" panose="020B0600070205080204" pitchFamily="34" charset="-128"/>
              </a:rPr>
              <a:t>Consensual encounters investigative in nature</a:t>
            </a:r>
          </a:p>
          <a:p>
            <a:pPr>
              <a:lnSpc>
                <a:spcPct val="120000"/>
              </a:lnSpc>
              <a:spcBef>
                <a:spcPct val="0"/>
              </a:spcBef>
            </a:pPr>
            <a:r>
              <a:rPr lang="en-US" altLang="en-US" sz="8400" dirty="0">
                <a:ea typeface="ＭＳ Ｐゴシック" panose="020B0600070205080204" pitchFamily="34" charset="-128"/>
              </a:rPr>
              <a:t>Radio calls for service</a:t>
            </a:r>
          </a:p>
          <a:p>
            <a:pPr>
              <a:lnSpc>
                <a:spcPct val="120000"/>
              </a:lnSpc>
              <a:spcBef>
                <a:spcPct val="0"/>
              </a:spcBef>
            </a:pPr>
            <a:r>
              <a:rPr lang="en-US" altLang="en-US" sz="8400" dirty="0">
                <a:ea typeface="ＭＳ Ｐゴシック" panose="020B0600070205080204" pitchFamily="34" charset="-128"/>
              </a:rPr>
              <a:t>On-view events requiring enforcement activity</a:t>
            </a:r>
          </a:p>
          <a:p>
            <a:pPr>
              <a:lnSpc>
                <a:spcPct val="120000"/>
              </a:lnSpc>
              <a:spcBef>
                <a:spcPct val="0"/>
              </a:spcBef>
            </a:pPr>
            <a:r>
              <a:rPr lang="en-US" altLang="en-US" sz="8400" dirty="0">
                <a:ea typeface="ＭＳ Ｐゴシック" panose="020B0600070205080204" pitchFamily="34" charset="-128"/>
              </a:rPr>
              <a:t>Suspect and witness statements and interviews</a:t>
            </a:r>
          </a:p>
          <a:p>
            <a:pPr>
              <a:lnSpc>
                <a:spcPct val="120000"/>
              </a:lnSpc>
              <a:spcBef>
                <a:spcPct val="0"/>
              </a:spcBef>
            </a:pPr>
            <a:r>
              <a:rPr lang="en-US" altLang="en-US" sz="8400" dirty="0">
                <a:ea typeface="ＭＳ Ｐゴシック" panose="020B0600070205080204" pitchFamily="34" charset="-128"/>
              </a:rPr>
              <a:t>Vehicle and foot pursuits</a:t>
            </a:r>
          </a:p>
          <a:p>
            <a:pPr>
              <a:lnSpc>
                <a:spcPct val="120000"/>
              </a:lnSpc>
              <a:spcBef>
                <a:spcPct val="0"/>
              </a:spcBef>
            </a:pPr>
            <a:r>
              <a:rPr lang="en-US" altLang="en-US" sz="8400" dirty="0">
                <a:ea typeface="ＭＳ Ｐゴシック" panose="020B0600070205080204" pitchFamily="34" charset="-128"/>
              </a:rPr>
              <a:t>Emergency response to critical incidents</a:t>
            </a:r>
          </a:p>
          <a:p>
            <a:pPr>
              <a:lnSpc>
                <a:spcPct val="120000"/>
              </a:lnSpc>
              <a:spcBef>
                <a:spcPct val="0"/>
              </a:spcBef>
            </a:pPr>
            <a:endParaRPr lang="en-US" altLang="en-US" sz="2300" dirty="0">
              <a:solidFill>
                <a:schemeClr val="tx2"/>
              </a:solidFill>
              <a:ea typeface="ＭＳ Ｐゴシック" panose="020B0600070205080204" pitchFamily="34" charset="-128"/>
            </a:endParaRPr>
          </a:p>
        </p:txBody>
      </p:sp>
      <p:sp>
        <p:nvSpPr>
          <p:cNvPr id="5" name="Content Placeholder 4"/>
          <p:cNvSpPr>
            <a:spLocks noGrp="1"/>
          </p:cNvSpPr>
          <p:nvPr>
            <p:ph sz="half" idx="2"/>
          </p:nvPr>
        </p:nvSpPr>
        <p:spPr/>
        <p:txBody>
          <a:bodyPr>
            <a:normAutofit fontScale="25000" lnSpcReduction="20000"/>
          </a:bodyPr>
          <a:lstStyle/>
          <a:p>
            <a:pPr marL="342900" lvl="0" indent="-342900">
              <a:spcBef>
                <a:spcPct val="0"/>
              </a:spcBef>
              <a:spcAft>
                <a:spcPts val="600"/>
              </a:spcAft>
            </a:pPr>
            <a:endParaRPr lang="en-US" altLang="en-US" sz="2400" dirty="0">
              <a:ea typeface="ＭＳ Ｐゴシック" panose="020B0600070205080204" pitchFamily="34" charset="-128"/>
            </a:endParaRPr>
          </a:p>
          <a:p>
            <a:pPr marL="342900" lvl="0" indent="-342900">
              <a:lnSpc>
                <a:spcPct val="120000"/>
              </a:lnSpc>
              <a:spcBef>
                <a:spcPts val="0"/>
              </a:spcBef>
            </a:pPr>
            <a:r>
              <a:rPr lang="en-US" altLang="en-US" sz="8400" dirty="0">
                <a:ea typeface="ＭＳ Ｐゴシック" panose="020B0600070205080204" pitchFamily="34" charset="-128"/>
              </a:rPr>
              <a:t>Vehicle pursuits</a:t>
            </a:r>
          </a:p>
          <a:p>
            <a:pPr marL="342900" lvl="0" indent="-342900">
              <a:lnSpc>
                <a:spcPct val="120000"/>
              </a:lnSpc>
              <a:spcBef>
                <a:spcPts val="0"/>
              </a:spcBef>
            </a:pPr>
            <a:r>
              <a:rPr lang="en-US" altLang="en-US" sz="8400" dirty="0">
                <a:ea typeface="ＭＳ Ｐゴシック" panose="020B0600070205080204" pitchFamily="34" charset="-128"/>
              </a:rPr>
              <a:t>Suspicious vehicles</a:t>
            </a:r>
          </a:p>
          <a:p>
            <a:pPr marL="342900" lvl="0" indent="-342900">
              <a:lnSpc>
                <a:spcPct val="120000"/>
              </a:lnSpc>
              <a:spcBef>
                <a:spcPts val="0"/>
              </a:spcBef>
            </a:pPr>
            <a:r>
              <a:rPr lang="en-US" altLang="en-US" sz="8400" dirty="0">
                <a:ea typeface="ＭＳ Ｐゴシック" panose="020B0600070205080204" pitchFamily="34" charset="-128"/>
              </a:rPr>
              <a:t>Arrests and transports</a:t>
            </a:r>
          </a:p>
          <a:p>
            <a:pPr marL="342900" lvl="0" indent="-342900">
              <a:lnSpc>
                <a:spcPct val="120000"/>
              </a:lnSpc>
              <a:spcBef>
                <a:spcPts val="0"/>
              </a:spcBef>
            </a:pPr>
            <a:r>
              <a:rPr lang="en-US" altLang="en-US" sz="8400" dirty="0">
                <a:ea typeface="ＭＳ Ｐゴシック" panose="020B0600070205080204" pitchFamily="34" charset="-128"/>
              </a:rPr>
              <a:t>Physical or verbal confrontations or use of force</a:t>
            </a:r>
          </a:p>
          <a:p>
            <a:pPr marL="342900" lvl="0" indent="-342900">
              <a:lnSpc>
                <a:spcPct val="120000"/>
              </a:lnSpc>
              <a:spcBef>
                <a:spcPts val="0"/>
              </a:spcBef>
            </a:pPr>
            <a:r>
              <a:rPr lang="en-US" altLang="en-US" sz="8400" dirty="0">
                <a:ea typeface="ＭＳ Ｐゴシック" panose="020B0600070205080204" pitchFamily="34" charset="-128"/>
              </a:rPr>
              <a:t>Domestic violence calls</a:t>
            </a:r>
          </a:p>
          <a:p>
            <a:pPr marL="342900" lvl="0" indent="-342900">
              <a:lnSpc>
                <a:spcPct val="120000"/>
              </a:lnSpc>
              <a:spcBef>
                <a:spcPts val="0"/>
              </a:spcBef>
            </a:pPr>
            <a:r>
              <a:rPr lang="en-US" altLang="en-US" sz="8400" dirty="0">
                <a:ea typeface="ＭＳ Ｐゴシック" panose="020B0600070205080204" pitchFamily="34" charset="-128"/>
              </a:rPr>
              <a:t>Advisements of Miranda rights</a:t>
            </a:r>
          </a:p>
          <a:p>
            <a:pPr marL="342900" lvl="0" indent="-342900">
              <a:lnSpc>
                <a:spcPct val="120000"/>
              </a:lnSpc>
              <a:spcBef>
                <a:spcPts val="0"/>
              </a:spcBef>
            </a:pPr>
            <a:r>
              <a:rPr lang="en-US" altLang="en-US" sz="8400" dirty="0">
                <a:ea typeface="ＭＳ Ｐゴシック" panose="020B0600070205080204" pitchFamily="34" charset="-128"/>
              </a:rPr>
              <a:t>Seizure of evidence</a:t>
            </a:r>
          </a:p>
          <a:p>
            <a:pPr marL="342900" lvl="0" indent="-342900">
              <a:lnSpc>
                <a:spcPct val="120000"/>
              </a:lnSpc>
              <a:spcBef>
                <a:spcPts val="0"/>
              </a:spcBef>
            </a:pPr>
            <a:r>
              <a:rPr lang="en-US" altLang="en-US" sz="8400" dirty="0">
                <a:ea typeface="ＭＳ Ｐゴシック" panose="020B0600070205080204" pitchFamily="34" charset="-128"/>
              </a:rPr>
              <a:t>SWAT rolls/high-risk warrants</a:t>
            </a:r>
          </a:p>
          <a:p>
            <a:pPr>
              <a:lnSpc>
                <a:spcPct val="120000"/>
              </a:lnSpc>
              <a:spcBef>
                <a:spcPts val="0"/>
              </a:spcBef>
            </a:pPr>
            <a:endParaRPr lang="en-US" sz="3800" dirty="0"/>
          </a:p>
        </p:txBody>
      </p:sp>
      <p:sp>
        <p:nvSpPr>
          <p:cNvPr id="7" name="Slide Number Placeholder 6"/>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31</a:t>
            </a:fld>
            <a:endParaRPr lang="en-US" dirty="0">
              <a:solidFill>
                <a:prstClr val="black">
                  <a:tint val="75000"/>
                </a:prstClr>
              </a:solidFill>
            </a:endParaRPr>
          </a:p>
        </p:txBody>
      </p:sp>
      <p:sp>
        <p:nvSpPr>
          <p:cNvPr id="4" name="TextBox 3"/>
          <p:cNvSpPr txBox="1"/>
          <p:nvPr/>
        </p:nvSpPr>
        <p:spPr bwMode="auto">
          <a:xfrm>
            <a:off x="521405" y="6078601"/>
            <a:ext cx="3164649"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Phoenix PD, New Orleans</a:t>
            </a:r>
          </a:p>
        </p:txBody>
      </p:sp>
    </p:spTree>
    <p:extLst>
      <p:ext uri="{BB962C8B-B14F-4D97-AF65-F5344CB8AC3E}">
        <p14:creationId xmlns:p14="http://schemas.microsoft.com/office/powerpoint/2010/main" val="197858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0168"/>
            <a:ext cx="11487150" cy="733891"/>
          </a:xfrm>
        </p:spPr>
        <p:txBody>
          <a:bodyPr>
            <a:noAutofit/>
          </a:bodyPr>
          <a:lstStyle/>
          <a:p>
            <a:r>
              <a:rPr lang="en-US" sz="4000" dirty="0"/>
              <a:t>Prohibited Recordings (modify based on agency policy)</a:t>
            </a:r>
          </a:p>
        </p:txBody>
      </p:sp>
      <p:sp>
        <p:nvSpPr>
          <p:cNvPr id="3" name="Content Placeholder 2"/>
          <p:cNvSpPr>
            <a:spLocks noGrp="1"/>
          </p:cNvSpPr>
          <p:nvPr>
            <p:ph sz="half" idx="1"/>
          </p:nvPr>
        </p:nvSpPr>
        <p:spPr>
          <a:xfrm>
            <a:off x="255494" y="874059"/>
            <a:ext cx="5419164" cy="5032375"/>
          </a:xfrm>
        </p:spPr>
        <p:txBody>
          <a:bodyPr>
            <a:noAutofit/>
          </a:bodyPr>
          <a:lstStyle/>
          <a:p>
            <a:pPr marL="174625" lvl="2" indent="0">
              <a:buNone/>
            </a:pPr>
            <a:r>
              <a:rPr lang="en-US" dirty="0"/>
              <a:t>BWCs will not be used in workplace locations where a reasonable expectation of privacy exists, such as precinct locker rooms and restrooms.</a:t>
            </a:r>
          </a:p>
          <a:p>
            <a:pPr marL="914400" lvl="2" indent="0">
              <a:buNone/>
            </a:pPr>
            <a:endParaRPr lang="en-US" dirty="0"/>
          </a:p>
          <a:p>
            <a:pPr marL="174625" lvl="2" indent="0">
              <a:buNone/>
            </a:pPr>
            <a:r>
              <a:rPr lang="en-US" dirty="0"/>
              <a:t>BWCs will not be intentionally activated to record conversations of fellow employees without their knowledge during routine and nonenforcement activities.</a:t>
            </a:r>
          </a:p>
          <a:p>
            <a:pPr lvl="2"/>
            <a:endParaRPr lang="en-US" dirty="0"/>
          </a:p>
          <a:p>
            <a:pPr marL="174625" lvl="2" indent="0">
              <a:buNone/>
            </a:pPr>
            <a:r>
              <a:rPr lang="en-US" dirty="0"/>
              <a:t>BWCs will not be used to surreptitiously record conversations of citizens and employees that are not criminally investigative in nature.</a:t>
            </a:r>
          </a:p>
          <a:p>
            <a:pPr marL="174625" lvl="2" indent="0">
              <a:buNone/>
            </a:pPr>
            <a:endParaRPr lang="en-US" dirty="0"/>
          </a:p>
          <a:p>
            <a:pPr marL="174625" lvl="2" indent="0">
              <a:buNone/>
            </a:pPr>
            <a:r>
              <a:rPr lang="en-US" dirty="0"/>
              <a:t>Users will not knowingly record undercover officers or confidential informants.</a:t>
            </a:r>
          </a:p>
          <a:p>
            <a:pPr marL="174625" lvl="2" indent="0">
              <a:buNone/>
            </a:pPr>
            <a:endParaRPr lang="en-US" dirty="0"/>
          </a:p>
          <a:p>
            <a:pPr marL="174625" lvl="2" indent="0">
              <a:buNone/>
            </a:pPr>
            <a:r>
              <a:rPr lang="en-US" dirty="0"/>
              <a:t>BWCs will not be used to record any off-duty or personal activity.</a:t>
            </a:r>
          </a:p>
          <a:p>
            <a:endParaRPr lang="en-US" sz="2000" dirty="0"/>
          </a:p>
        </p:txBody>
      </p:sp>
      <p:sp>
        <p:nvSpPr>
          <p:cNvPr id="5" name="Content Placeholder 4"/>
          <p:cNvSpPr>
            <a:spLocks noGrp="1"/>
          </p:cNvSpPr>
          <p:nvPr>
            <p:ph sz="half" idx="2"/>
          </p:nvPr>
        </p:nvSpPr>
        <p:spPr>
          <a:xfrm>
            <a:off x="6172200" y="874060"/>
            <a:ext cx="5181600" cy="5732374"/>
          </a:xfrm>
        </p:spPr>
        <p:txBody>
          <a:bodyPr>
            <a:normAutofit fontScale="92500" lnSpcReduction="10000"/>
          </a:bodyPr>
          <a:lstStyle/>
          <a:p>
            <a:pPr marL="0" indent="0">
              <a:buNone/>
            </a:pPr>
            <a:r>
              <a:rPr lang="en-US" sz="2200" dirty="0"/>
              <a:t>BWCs shall be used only in conjunction with official on-duty police duties and never for personal use.</a:t>
            </a:r>
          </a:p>
          <a:p>
            <a:pPr marL="0" indent="0">
              <a:buNone/>
            </a:pPr>
            <a:endParaRPr lang="en-US" sz="2200" dirty="0"/>
          </a:p>
          <a:p>
            <a:pPr marL="0" indent="0">
              <a:buNone/>
            </a:pPr>
            <a:r>
              <a:rPr lang="en-US" sz="2200" dirty="0"/>
              <a:t>BWCs will not be used by department members when on break or otherwise engaged in personal activities.</a:t>
            </a:r>
          </a:p>
          <a:p>
            <a:pPr marL="0" indent="0">
              <a:buNone/>
            </a:pPr>
            <a:endParaRPr lang="en-US" sz="2200" dirty="0"/>
          </a:p>
          <a:p>
            <a:pPr marL="0" indent="0">
              <a:buNone/>
            </a:pPr>
            <a:r>
              <a:rPr lang="en-US" sz="2200" dirty="0"/>
              <a:t>BWCs will not be used in any situation where a person is speaking to someone with privilege of confidentiality such as an attorney or clergyman. </a:t>
            </a:r>
          </a:p>
          <a:p>
            <a:pPr marL="0" indent="0">
              <a:buNone/>
            </a:pPr>
            <a:endParaRPr lang="en-US" sz="2200" dirty="0"/>
          </a:p>
          <a:p>
            <a:pPr marL="0" indent="0">
              <a:buNone/>
            </a:pPr>
            <a:r>
              <a:rPr lang="en-US" sz="2200" dirty="0"/>
              <a:t>The BWC may NOT be used for the purpose of intimidating an individual or to discourage an individual from observing police activity, making appropriate inquiries of an officer, or making a complaint (New Orleans).</a:t>
            </a:r>
          </a:p>
          <a:p>
            <a:endParaRPr lang="en-US" sz="4400" dirty="0"/>
          </a:p>
          <a:p>
            <a:endParaRPr lang="en-US" dirty="0"/>
          </a:p>
        </p:txBody>
      </p:sp>
      <p:sp>
        <p:nvSpPr>
          <p:cNvPr id="8" name="Slide Number Placeholder 7"/>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32</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6256805" y="6112615"/>
            <a:ext cx="1536325" cy="493819"/>
          </a:xfrm>
          <a:prstGeom prst="rect">
            <a:avLst/>
          </a:prstGeom>
        </p:spPr>
      </p:pic>
    </p:spTree>
    <p:extLst>
      <p:ext uri="{BB962C8B-B14F-4D97-AF65-F5344CB8AC3E}">
        <p14:creationId xmlns:p14="http://schemas.microsoft.com/office/powerpoint/2010/main" val="30510740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Autofit/>
          </a:bodyPr>
          <a:lstStyle/>
          <a:p>
            <a:r>
              <a:rPr lang="en-US" altLang="en-US" sz="4000" cap="none" dirty="0" smtClean="0">
                <a:ea typeface="ＭＳ Ｐゴシック" panose="020B0600070205080204" pitchFamily="34" charset="-128"/>
              </a:rPr>
              <a:t>Cessation of Recordings (modify based on agency policy)</a:t>
            </a:r>
            <a:endParaRPr lang="en-US" altLang="en-US" sz="4000" cap="none" dirty="0">
              <a:ea typeface="ＭＳ Ｐゴシック" panose="020B0600070205080204" pitchFamily="34" charset="-128"/>
            </a:endParaRPr>
          </a:p>
        </p:txBody>
      </p:sp>
      <p:sp>
        <p:nvSpPr>
          <p:cNvPr id="3" name="Text Placeholder 2"/>
          <p:cNvSpPr>
            <a:spLocks noGrp="1"/>
          </p:cNvSpPr>
          <p:nvPr>
            <p:ph idx="1"/>
          </p:nvPr>
        </p:nvSpPr>
        <p:spPr/>
        <p:txBody>
          <a:bodyPr>
            <a:noAutofit/>
          </a:bodyPr>
          <a:lstStyle/>
          <a:p>
            <a:pPr>
              <a:spcBef>
                <a:spcPts val="0"/>
              </a:spcBef>
              <a:spcAft>
                <a:spcPts val="1800"/>
              </a:spcAft>
              <a:defRPr/>
            </a:pPr>
            <a:r>
              <a:rPr lang="en-US" dirty="0">
                <a:solidFill>
                  <a:schemeClr val="tx1"/>
                </a:solidFill>
              </a:rPr>
              <a:t>The BWC shall be used by any department member assigned this device during all investigative or enforcement contacts; however, there may be limited circumstances when the respect for an individual’s privacy or dignity outweighs the need to record the event.  When an officer believes such circumstances exist, or the use of a BWC would impede or limit the cooperation of a victim or witness during an investigative contact, an officer may deactivate the BWC </a:t>
            </a:r>
            <a:r>
              <a:rPr lang="en-US" b="1" i="1" dirty="0">
                <a:solidFill>
                  <a:schemeClr val="tx1"/>
                </a:solidFill>
                <a:effectLst>
                  <a:outerShdw blurRad="38100" dist="38100" dir="2700000" algn="tl">
                    <a:srgbClr val="000000">
                      <a:alpha val="43137"/>
                    </a:srgbClr>
                  </a:outerShdw>
                </a:effectLst>
              </a:rPr>
              <a:t>after</a:t>
            </a:r>
            <a:r>
              <a:rPr lang="en-US" dirty="0">
                <a:solidFill>
                  <a:schemeClr val="tx1"/>
                </a:solidFill>
              </a:rPr>
              <a:t> receiving authorization from a supervisor.</a:t>
            </a:r>
          </a:p>
        </p:txBody>
      </p:sp>
      <p:sp>
        <p:nvSpPr>
          <p:cNvPr id="5" name="Slide Number Placeholder 4"/>
          <p:cNvSpPr>
            <a:spLocks noGrp="1"/>
          </p:cNvSpPr>
          <p:nvPr>
            <p:ph type="sldNum" sz="quarter" idx="4294967295"/>
          </p:nvPr>
        </p:nvSpPr>
        <p:spPr>
          <a:xfrm>
            <a:off x="8610600" y="6356350"/>
            <a:ext cx="2743200" cy="365125"/>
          </a:xfrm>
        </p:spPr>
        <p:txBody>
          <a:bodyPr/>
          <a:lstStyle/>
          <a:p>
            <a:fld id="{73266125-613F-4A72-950A-054BF19F39EB}" type="slidenum">
              <a:rPr lang="en-US" altLang="en-US" smtClean="0"/>
              <a:pPr/>
              <a:t>33</a:t>
            </a:fld>
            <a:endParaRPr lang="en-US" altLang="en-US" dirty="0"/>
          </a:p>
        </p:txBody>
      </p:sp>
      <p:sp>
        <p:nvSpPr>
          <p:cNvPr id="2" name="TextBox 1"/>
          <p:cNvSpPr txBox="1"/>
          <p:nvPr/>
        </p:nvSpPr>
        <p:spPr bwMode="auto">
          <a:xfrm>
            <a:off x="744430" y="598911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2314046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Autofit/>
          </a:bodyPr>
          <a:lstStyle/>
          <a:p>
            <a:r>
              <a:rPr lang="en-US" altLang="en-US" sz="4000" dirty="0">
                <a:ea typeface="ＭＳ Ｐゴシック" panose="020B0600070205080204" pitchFamily="34" charset="-128"/>
              </a:rPr>
              <a:t>Cessation of Recordings (modify based on agency policy)</a:t>
            </a:r>
            <a:endParaRPr lang="en-US" altLang="en-US" sz="4000" cap="none" dirty="0">
              <a:ea typeface="ＭＳ Ｐゴシック" panose="020B0600070205080204" pitchFamily="34" charset="-128"/>
            </a:endParaRPr>
          </a:p>
        </p:txBody>
      </p:sp>
      <p:sp>
        <p:nvSpPr>
          <p:cNvPr id="3" name="Text Placeholder 2"/>
          <p:cNvSpPr>
            <a:spLocks noGrp="1"/>
          </p:cNvSpPr>
          <p:nvPr>
            <p:ph idx="1"/>
          </p:nvPr>
        </p:nvSpPr>
        <p:spPr/>
        <p:txBody>
          <a:bodyPr>
            <a:noAutofit/>
          </a:bodyPr>
          <a:lstStyle/>
          <a:p>
            <a:pPr>
              <a:spcBef>
                <a:spcPts val="0"/>
              </a:spcBef>
              <a:spcAft>
                <a:spcPts val="1800"/>
              </a:spcAft>
              <a:defRPr/>
            </a:pPr>
            <a:r>
              <a:rPr lang="en-US" dirty="0" smtClean="0">
                <a:solidFill>
                  <a:schemeClr val="tx1"/>
                </a:solidFill>
              </a:rPr>
              <a:t>Once </a:t>
            </a:r>
            <a:r>
              <a:rPr lang="en-US" dirty="0">
                <a:solidFill>
                  <a:schemeClr val="tx1"/>
                </a:solidFill>
              </a:rPr>
              <a:t>the BWC is activated, it shall remain on and shall not be turned off until an investigative or enforcement contact has concluded.  For purposes of this section, conclusion of an incident has occurred when an officer has terminated contact with an individual, cleared the scene of a reported incident, or completed transport of a civilian or an arrestee. In any instance in which cessation of the recording prior to the conclusion of the incident may be permitted, the officer must seek </a:t>
            </a:r>
            <a:r>
              <a:rPr lang="en-US" b="1" i="1" dirty="0">
                <a:solidFill>
                  <a:schemeClr val="tx1"/>
                </a:solidFill>
                <a:effectLst>
                  <a:outerShdw blurRad="38100" dist="38100" dir="2700000" algn="tl">
                    <a:srgbClr val="000000">
                      <a:alpha val="43137"/>
                    </a:srgbClr>
                  </a:outerShdw>
                </a:effectLst>
              </a:rPr>
              <a:t>AND</a:t>
            </a:r>
            <a:r>
              <a:rPr lang="en-US" dirty="0">
                <a:solidFill>
                  <a:schemeClr val="tx1"/>
                </a:solidFill>
              </a:rPr>
              <a:t> obtain supervisory approval prior to deactivating the BWC.  If supervisory approval cannot be reasonably obtained, the officer must document on the BWC the reason for the termination of the recording prior to deactivating the BWC.</a:t>
            </a:r>
          </a:p>
        </p:txBody>
      </p:sp>
      <p:sp>
        <p:nvSpPr>
          <p:cNvPr id="5" name="Slide Number Placeholder 4"/>
          <p:cNvSpPr>
            <a:spLocks noGrp="1"/>
          </p:cNvSpPr>
          <p:nvPr>
            <p:ph type="sldNum" sz="quarter" idx="4294967295"/>
          </p:nvPr>
        </p:nvSpPr>
        <p:spPr>
          <a:xfrm>
            <a:off x="8610600" y="6356350"/>
            <a:ext cx="2743200" cy="365125"/>
          </a:xfrm>
        </p:spPr>
        <p:txBody>
          <a:bodyPr/>
          <a:lstStyle/>
          <a:p>
            <a:fld id="{73266125-613F-4A72-950A-054BF19F39EB}" type="slidenum">
              <a:rPr lang="en-US" altLang="en-US" smtClean="0"/>
              <a:pPr/>
              <a:t>34</a:t>
            </a:fld>
            <a:endParaRPr lang="en-US" altLang="en-US" dirty="0"/>
          </a:p>
        </p:txBody>
      </p:sp>
      <p:sp>
        <p:nvSpPr>
          <p:cNvPr id="4" name="TextBox 3"/>
          <p:cNvSpPr txBox="1"/>
          <p:nvPr/>
        </p:nvSpPr>
        <p:spPr bwMode="auto">
          <a:xfrm>
            <a:off x="191980" y="621777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245088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Autofit/>
          </a:bodyPr>
          <a:lstStyle/>
          <a:p>
            <a:r>
              <a:rPr lang="en-US" altLang="en-US" sz="4000" dirty="0">
                <a:ea typeface="ＭＳ Ｐゴシック" panose="020B0600070205080204" pitchFamily="34" charset="-128"/>
              </a:rPr>
              <a:t>Cessation of Recordings (modify based on agency policy)</a:t>
            </a:r>
            <a:endParaRPr lang="en-US" altLang="en-US" sz="4000" cap="none" dirty="0">
              <a:ea typeface="ＭＳ Ｐゴシック" panose="020B0600070205080204" pitchFamily="34" charset="-128"/>
            </a:endParaRPr>
          </a:p>
        </p:txBody>
      </p:sp>
      <p:sp>
        <p:nvSpPr>
          <p:cNvPr id="3" name="Text Placeholder 2"/>
          <p:cNvSpPr>
            <a:spLocks noGrp="1"/>
          </p:cNvSpPr>
          <p:nvPr>
            <p:ph idx="1"/>
          </p:nvPr>
        </p:nvSpPr>
        <p:spPr/>
        <p:txBody>
          <a:bodyPr>
            <a:noAutofit/>
          </a:bodyPr>
          <a:lstStyle/>
          <a:p>
            <a:pPr>
              <a:spcBef>
                <a:spcPts val="0"/>
              </a:spcBef>
              <a:spcAft>
                <a:spcPts val="1800"/>
              </a:spcAft>
              <a:defRPr/>
            </a:pPr>
            <a:r>
              <a:rPr lang="en-US" sz="2200" dirty="0" smtClean="0"/>
              <a:t>When </a:t>
            </a:r>
            <a:r>
              <a:rPr lang="en-US" sz="2200" dirty="0"/>
              <a:t>handling calls for service or incidents involving the treatment of individuals at a medical facility, department members may be required to restrict BWC use in accordance with facility privacy protocols.  Where facility protocols do not allow for the recording of an event for which recording would otherwise be required, an officer must notify his/her supervisor as soon as reasonably practical and document the reasons for the failure to activate the BWC in the incident report.</a:t>
            </a:r>
          </a:p>
          <a:p>
            <a:pPr>
              <a:spcBef>
                <a:spcPts val="0"/>
              </a:spcBef>
              <a:spcAft>
                <a:spcPts val="0"/>
              </a:spcAft>
              <a:defRPr/>
            </a:pPr>
            <a:r>
              <a:rPr lang="en-US" sz="2200" b="1" i="1" u="sng" dirty="0"/>
              <a:t>Memorandums of Understanding</a:t>
            </a:r>
          </a:p>
          <a:p>
            <a:pPr>
              <a:spcBef>
                <a:spcPts val="0"/>
              </a:spcBef>
              <a:spcAft>
                <a:spcPts val="1800"/>
              </a:spcAft>
              <a:defRPr/>
            </a:pPr>
            <a:r>
              <a:rPr lang="en-US" sz="2200" dirty="0"/>
              <a:t>Upon entering ____, BWCs shall be deactivated and shall remain so for the duration while inside the facility. </a:t>
            </a:r>
          </a:p>
          <a:p>
            <a:pPr>
              <a:spcBef>
                <a:spcPts val="0"/>
              </a:spcBef>
              <a:spcAft>
                <a:spcPts val="1800"/>
              </a:spcAft>
              <a:defRPr/>
            </a:pPr>
            <a:r>
              <a:rPr lang="en-US" sz="2200" dirty="0"/>
              <a:t>Prior to entering the Juvenile Detention Center, personnel are required to deactivate and remove their BWCs; BWCs are NOT allowed in the Juvenile Detention Center.</a:t>
            </a:r>
          </a:p>
        </p:txBody>
      </p:sp>
      <p:sp>
        <p:nvSpPr>
          <p:cNvPr id="5" name="Slide Number Placeholder 4"/>
          <p:cNvSpPr>
            <a:spLocks noGrp="1"/>
          </p:cNvSpPr>
          <p:nvPr>
            <p:ph type="sldNum" sz="quarter" idx="4294967295"/>
          </p:nvPr>
        </p:nvSpPr>
        <p:spPr>
          <a:xfrm>
            <a:off x="8610600" y="6356350"/>
            <a:ext cx="2743200" cy="365125"/>
          </a:xfrm>
        </p:spPr>
        <p:txBody>
          <a:bodyPr/>
          <a:lstStyle/>
          <a:p>
            <a:fld id="{73266125-613F-4A72-950A-054BF19F39EB}" type="slidenum">
              <a:rPr lang="en-US" altLang="en-US" smtClean="0"/>
              <a:pPr/>
              <a:t>35</a:t>
            </a:fld>
            <a:endParaRPr lang="en-US" altLang="en-US" dirty="0"/>
          </a:p>
        </p:txBody>
      </p:sp>
      <p:sp>
        <p:nvSpPr>
          <p:cNvPr id="4" name="TextBox 3"/>
          <p:cNvSpPr txBox="1"/>
          <p:nvPr/>
        </p:nvSpPr>
        <p:spPr bwMode="auto">
          <a:xfrm>
            <a:off x="553930" y="598911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4021869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Discretionary Activation and Deactivation (modify based on agency policy)</a:t>
            </a:r>
          </a:p>
        </p:txBody>
      </p:sp>
      <p:sp>
        <p:nvSpPr>
          <p:cNvPr id="3" name="Content Placeholder 2"/>
          <p:cNvSpPr>
            <a:spLocks noGrp="1"/>
          </p:cNvSpPr>
          <p:nvPr>
            <p:ph idx="1"/>
          </p:nvPr>
        </p:nvSpPr>
        <p:spPr>
          <a:noFill/>
        </p:spPr>
        <p:txBody>
          <a:bodyPr>
            <a:normAutofit fontScale="85000" lnSpcReduction="10000"/>
          </a:bodyPr>
          <a:lstStyle/>
          <a:p>
            <a:r>
              <a:rPr lang="en-US" dirty="0"/>
              <a:t>Department members have the discretion to turn off the BWC or not activate the BWC during certain articulable situations; however, in these situations department members shall thoroughly document on camera and/or in a crime incident report his or her reasons for not activating or turning off the camera.  Some of these situations include but are not limited to:</a:t>
            </a:r>
          </a:p>
          <a:p>
            <a:r>
              <a:rPr lang="en-US" dirty="0"/>
              <a:t>Interviews with victims of abuse, sexual assault, or other sensitive crimes.</a:t>
            </a:r>
          </a:p>
          <a:p>
            <a:r>
              <a:rPr lang="en-US" dirty="0"/>
              <a:t>Interviews with witnesses of a crime who wish to remain anonymous.</a:t>
            </a:r>
          </a:p>
          <a:p>
            <a:r>
              <a:rPr lang="en-US" dirty="0"/>
              <a:t>Encounters or searches of individuals who are partially or completely unclothed.</a:t>
            </a:r>
          </a:p>
          <a:p>
            <a:r>
              <a:rPr lang="en-US" dirty="0"/>
              <a:t>Encounters or activities the department member determines to be casual in nature.</a:t>
            </a:r>
          </a:p>
          <a:p>
            <a:r>
              <a:rPr lang="en-US" dirty="0"/>
              <a:t>Situations where activating the BWC would be unsafe, impossible, or impractical. </a:t>
            </a:r>
          </a:p>
        </p:txBody>
      </p:sp>
      <p:sp>
        <p:nvSpPr>
          <p:cNvPr id="6" name="Slide Number Placeholder 5"/>
          <p:cNvSpPr>
            <a:spLocks noGrp="1"/>
          </p:cNvSpPr>
          <p:nvPr>
            <p:ph type="sldNum" sz="quarter" idx="4294967295"/>
          </p:nvPr>
        </p:nvSpPr>
        <p:spPr>
          <a:xfrm>
            <a:off x="8610600" y="6356350"/>
            <a:ext cx="2743200" cy="365125"/>
          </a:xfrm>
        </p:spPr>
        <p:txBody>
          <a:bodyPr/>
          <a:lstStyle/>
          <a:p>
            <a:fld id="{7BEF78D8-2908-4D15-9922-CDB6F11A1BBB}" type="slidenum">
              <a:rPr lang="en-US" altLang="en-US" smtClean="0"/>
              <a:pPr/>
              <a:t>36</a:t>
            </a:fld>
            <a:endParaRPr lang="en-US" altLang="en-US" dirty="0"/>
          </a:p>
        </p:txBody>
      </p:sp>
      <p:sp>
        <p:nvSpPr>
          <p:cNvPr id="4" name="TextBox 3"/>
          <p:cNvSpPr txBox="1"/>
          <p:nvPr/>
        </p:nvSpPr>
        <p:spPr>
          <a:xfrm>
            <a:off x="596900" y="6097374"/>
            <a:ext cx="1487908" cy="369332"/>
          </a:xfrm>
          <a:prstGeom prst="rect">
            <a:avLst/>
          </a:prstGeom>
          <a:noFill/>
        </p:spPr>
        <p:txBody>
          <a:bodyPr wrap="none" rtlCol="0">
            <a:spAutoFit/>
          </a:bodyPr>
          <a:lstStyle/>
          <a:p>
            <a:r>
              <a:rPr lang="en-US" dirty="0">
                <a:solidFill>
                  <a:srgbClr val="000000"/>
                </a:solidFill>
              </a:rPr>
              <a:t>Waynesboro</a:t>
            </a:r>
          </a:p>
        </p:txBody>
      </p:sp>
    </p:spTree>
    <p:extLst>
      <p:ext uri="{BB962C8B-B14F-4D97-AF65-F5344CB8AC3E}">
        <p14:creationId xmlns:p14="http://schemas.microsoft.com/office/powerpoint/2010/main" val="389828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7700" y="365125"/>
            <a:ext cx="11087100" cy="1325563"/>
          </a:xfrm>
        </p:spPr>
        <p:txBody>
          <a:bodyPr>
            <a:normAutofit/>
          </a:bodyPr>
          <a:lstStyle/>
          <a:p>
            <a:r>
              <a:rPr lang="en-US" sz="4000" dirty="0"/>
              <a:t>Officer Review of Recordings (modify based on agency policy)</a:t>
            </a:r>
          </a:p>
        </p:txBody>
      </p:sp>
      <p:sp>
        <p:nvSpPr>
          <p:cNvPr id="5" name="Content Placeholder 4"/>
          <p:cNvSpPr>
            <a:spLocks noGrp="1"/>
          </p:cNvSpPr>
          <p:nvPr>
            <p:ph idx="1"/>
          </p:nvPr>
        </p:nvSpPr>
        <p:spPr/>
        <p:txBody>
          <a:bodyPr>
            <a:normAutofit/>
          </a:bodyPr>
          <a:lstStyle/>
          <a:p>
            <a:r>
              <a:rPr lang="en-US" dirty="0"/>
              <a:t>Officers can review their own BWC recordings to </a:t>
            </a:r>
          </a:p>
          <a:p>
            <a:pPr lvl="1"/>
            <a:r>
              <a:rPr lang="en-US" dirty="0"/>
              <a:t>Prepare official reports following an incident to ensure accuracy.</a:t>
            </a:r>
          </a:p>
          <a:p>
            <a:pPr lvl="1"/>
            <a:r>
              <a:rPr lang="en-US" dirty="0"/>
              <a:t>Prepare for court testimony. </a:t>
            </a:r>
          </a:p>
          <a:p>
            <a:pPr lvl="1"/>
            <a:r>
              <a:rPr lang="en-US" dirty="0"/>
              <a:t>Determine the identity of witnesses or other investigatory purposes. </a:t>
            </a:r>
          </a:p>
          <a:p>
            <a:r>
              <a:rPr lang="en-US" dirty="0"/>
              <a:t>Exceptions</a:t>
            </a:r>
          </a:p>
          <a:p>
            <a:pPr lvl="1"/>
            <a:r>
              <a:rPr lang="en-US" dirty="0"/>
              <a:t>Involvement in or witness to a use of force incident, a complaint against an officer, or a critical incident. </a:t>
            </a:r>
          </a:p>
          <a:p>
            <a:pPr marL="457200" lvl="1" indent="0">
              <a:buNone/>
            </a:pPr>
            <a:endParaRPr lang="en-US" dirty="0"/>
          </a:p>
        </p:txBody>
      </p:sp>
      <p:sp>
        <p:nvSpPr>
          <p:cNvPr id="3" name="Slide Number Placeholder 2"/>
          <p:cNvSpPr>
            <a:spLocks noGrp="1"/>
          </p:cNvSpPr>
          <p:nvPr>
            <p:ph type="sldNum" sz="quarter" idx="4294967295"/>
          </p:nvPr>
        </p:nvSpPr>
        <p:spPr>
          <a:xfrm>
            <a:off x="8610600" y="6356350"/>
            <a:ext cx="2743200" cy="365125"/>
          </a:xfrm>
        </p:spPr>
        <p:txBody>
          <a:bodyPr/>
          <a:lstStyle/>
          <a:p>
            <a:fld id="{7BEF78D8-2908-4D15-9922-CDB6F11A1BBB}" type="slidenum">
              <a:rPr lang="en-US" altLang="en-US" smtClean="0"/>
              <a:pPr/>
              <a:t>37</a:t>
            </a:fld>
            <a:endParaRPr lang="en-US" altLang="en-US" dirty="0"/>
          </a:p>
        </p:txBody>
      </p:sp>
    </p:spTree>
    <p:extLst>
      <p:ext uri="{BB962C8B-B14F-4D97-AF65-F5344CB8AC3E}">
        <p14:creationId xmlns:p14="http://schemas.microsoft.com/office/powerpoint/2010/main" val="562023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Citizen Notification (modify based on agency policy)</a:t>
            </a:r>
          </a:p>
        </p:txBody>
      </p:sp>
      <p:sp>
        <p:nvSpPr>
          <p:cNvPr id="5" name="Content Placeholder 4"/>
          <p:cNvSpPr>
            <a:spLocks noGrp="1"/>
          </p:cNvSpPr>
          <p:nvPr>
            <p:ph idx="1"/>
          </p:nvPr>
        </p:nvSpPr>
        <p:spPr/>
        <p:txBody>
          <a:bodyPr>
            <a:normAutofit/>
          </a:bodyPr>
          <a:lstStyle/>
          <a:p>
            <a:pPr marL="0" indent="0">
              <a:buNone/>
            </a:pPr>
            <a:r>
              <a:rPr lang="en-US" sz="1800" b="1" u="sng" dirty="0"/>
              <a:t>Spokane Police Department</a:t>
            </a:r>
          </a:p>
          <a:p>
            <a:pPr marL="0" indent="0">
              <a:buNone/>
            </a:pPr>
            <a:r>
              <a:rPr lang="en-US" sz="1800" dirty="0"/>
              <a:t>Conversations between uniformed police officers and citizens that occur during the performance of official police duties are not recognized as private conversations under Washington law and therefore generally do not require an advisement that the interaction is being recorded. The exception is custodial interrogations. Prior to a custodial interrogation, officers shall inform arrested persons that they are being audio and video recorded with a BWC. This statement, along with the Miranda advisement, shall be included in the recording.</a:t>
            </a:r>
          </a:p>
          <a:p>
            <a:pPr marL="0" indent="0">
              <a:buNone/>
            </a:pPr>
            <a:endParaRPr lang="en-US" sz="1800" dirty="0"/>
          </a:p>
          <a:p>
            <a:pPr marL="0" indent="0">
              <a:buNone/>
            </a:pPr>
            <a:r>
              <a:rPr lang="en-US" sz="1800" b="1" u="sng" dirty="0"/>
              <a:t>Tempe Police Department</a:t>
            </a:r>
          </a:p>
          <a:p>
            <a:pPr marL="342900" indent="-342900">
              <a:buAutoNum type="alphaLcPeriod"/>
            </a:pPr>
            <a:r>
              <a:rPr lang="en-US" sz="1800" dirty="0"/>
              <a:t>Members of the public do not have a reasonable expectation of privacy when talking with police officers during the scope of an officer’s official duties, even when the contact is in a private residence.</a:t>
            </a:r>
          </a:p>
          <a:p>
            <a:pPr marL="800100" lvl="1" indent="-342900">
              <a:buAutoNum type="arabicPeriod"/>
            </a:pPr>
            <a:r>
              <a:rPr lang="en-US" sz="1800" dirty="0"/>
              <a:t>When practical, officers should advise subjects they are being recorded.</a:t>
            </a:r>
          </a:p>
          <a:p>
            <a:pPr marL="800100" lvl="1" indent="-342900">
              <a:buAutoNum type="arabicPeriod"/>
            </a:pPr>
            <a:r>
              <a:rPr lang="en-US" sz="1800" dirty="0"/>
              <a:t>If asked by a subject, officer shall advise they are being recorded.</a:t>
            </a:r>
          </a:p>
          <a:p>
            <a:pPr marL="342900" indent="-342900">
              <a:buAutoNum type="alphaLcPeriod"/>
            </a:pPr>
            <a:r>
              <a:rPr lang="en-US" sz="1800" dirty="0"/>
              <a:t>Officers are not required to initiate or cease recording an event, situation, or circumstance solely at the demand of a subject. </a:t>
            </a:r>
          </a:p>
        </p:txBody>
      </p:sp>
      <p:sp>
        <p:nvSpPr>
          <p:cNvPr id="3" name="Slide Number Placeholder 2"/>
          <p:cNvSpPr>
            <a:spLocks noGrp="1"/>
          </p:cNvSpPr>
          <p:nvPr>
            <p:ph type="sldNum" sz="quarter" idx="4294967295"/>
          </p:nvPr>
        </p:nvSpPr>
        <p:spPr>
          <a:xfrm>
            <a:off x="8610600" y="6356350"/>
            <a:ext cx="2743200" cy="365125"/>
          </a:xfrm>
        </p:spPr>
        <p:txBody>
          <a:bodyPr/>
          <a:lstStyle/>
          <a:p>
            <a:fld id="{7BEF78D8-2908-4D15-9922-CDB6F11A1BBB}" type="slidenum">
              <a:rPr lang="en-US" altLang="en-US" smtClean="0"/>
              <a:pPr/>
              <a:t>38</a:t>
            </a:fld>
            <a:endParaRPr lang="en-US" altLang="en-US" dirty="0"/>
          </a:p>
        </p:txBody>
      </p:sp>
    </p:spTree>
    <p:extLst>
      <p:ext uri="{BB962C8B-B14F-4D97-AF65-F5344CB8AC3E}">
        <p14:creationId xmlns:p14="http://schemas.microsoft.com/office/powerpoint/2010/main" val="1318547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Data Transfer, Download, and Report Writing (modify based on agency policy)</a:t>
            </a:r>
            <a:endParaRPr lang="en-US" sz="4000" dirty="0"/>
          </a:p>
        </p:txBody>
      </p:sp>
      <p:sp>
        <p:nvSpPr>
          <p:cNvPr id="3" name="Content Placeholder 2"/>
          <p:cNvSpPr>
            <a:spLocks noGrp="1"/>
          </p:cNvSpPr>
          <p:nvPr>
            <p:ph idx="1"/>
          </p:nvPr>
        </p:nvSpPr>
        <p:spPr/>
        <p:txBody>
          <a:bodyPr>
            <a:normAutofit fontScale="85000" lnSpcReduction="20000"/>
          </a:bodyPr>
          <a:lstStyle/>
          <a:p>
            <a:pPr marL="0" lvl="2" indent="0">
              <a:buNone/>
            </a:pPr>
            <a:r>
              <a:rPr lang="en-US" sz="2600" dirty="0" smtClean="0"/>
              <a:t>Whenever videos are downloaded, officers/supervisors must tag the video with the following (modify based on agency policy):</a:t>
            </a:r>
          </a:p>
          <a:p>
            <a:r>
              <a:rPr lang="en-US" sz="2600" dirty="0" smtClean="0"/>
              <a:t>Enter 8-digit incident number/departmental report number.</a:t>
            </a:r>
          </a:p>
          <a:p>
            <a:r>
              <a:rPr lang="en-US" sz="2600" dirty="0" smtClean="0"/>
              <a:t>Assign the appropriate category to each individual video (radio code).</a:t>
            </a:r>
          </a:p>
          <a:p>
            <a:r>
              <a:rPr lang="en-US" sz="2600" dirty="0" smtClean="0"/>
              <a:t>Disposition code (e.g., report, FI).</a:t>
            </a:r>
          </a:p>
          <a:p>
            <a:r>
              <a:rPr lang="en-US" sz="2600" dirty="0" smtClean="0"/>
              <a:t>Officers are encouraged to enter additional information such as:</a:t>
            </a:r>
          </a:p>
          <a:p>
            <a:pPr lvl="1"/>
            <a:r>
              <a:rPr lang="en-US" sz="2600" dirty="0" smtClean="0"/>
              <a:t>Special circumstances (e.g., use of force, critical incident).</a:t>
            </a:r>
          </a:p>
          <a:p>
            <a:pPr lvl="1"/>
            <a:r>
              <a:rPr lang="en-US" sz="2600" dirty="0" smtClean="0"/>
              <a:t>Location of event (x/y or address).</a:t>
            </a:r>
          </a:p>
          <a:p>
            <a:pPr marL="0" indent="0">
              <a:buNone/>
            </a:pPr>
            <a:endParaRPr lang="en-US" sz="2600" dirty="0" smtClean="0"/>
          </a:p>
          <a:p>
            <a:pPr marL="0" indent="0">
              <a:buNone/>
            </a:pPr>
            <a:r>
              <a:rPr lang="en-US" sz="2600" dirty="0" smtClean="0"/>
              <a:t>All departmental documents, including but not limited to official reports, FI cards, and witness statements, shall document whether a BWC was activated.</a:t>
            </a:r>
          </a:p>
          <a:p>
            <a:pPr marL="0" lvl="3" indent="0">
              <a:buNone/>
            </a:pPr>
            <a:endParaRPr lang="en-US" sz="3500" b="1" dirty="0" smtClean="0"/>
          </a:p>
          <a:p>
            <a:pPr marL="0" lvl="3" indent="0">
              <a:buNone/>
            </a:pPr>
            <a:r>
              <a:rPr lang="en-US" sz="1900" b="1" dirty="0" smtClean="0"/>
              <a:t>Tempe Police Department</a:t>
            </a:r>
          </a:p>
          <a:p>
            <a:pPr lvl="3"/>
            <a:endParaRPr lang="en-US" sz="2400" b="1" dirty="0" smtClean="0"/>
          </a:p>
          <a:p>
            <a:pPr lvl="3"/>
            <a:endParaRPr lang="en-US" sz="2400" dirty="0"/>
          </a:p>
        </p:txBody>
      </p:sp>
      <p:sp>
        <p:nvSpPr>
          <p:cNvPr id="5" name="Slide Number Placeholder 4"/>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422971417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Module 1: Introduction and Background on BWCs </a:t>
            </a:r>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474183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Data Retention (modify based on agency policy and state law)</a:t>
            </a:r>
          </a:p>
        </p:txBody>
      </p:sp>
      <p:sp>
        <p:nvSpPr>
          <p:cNvPr id="3" name="Content Placeholder 2"/>
          <p:cNvSpPr>
            <a:spLocks noGrp="1"/>
          </p:cNvSpPr>
          <p:nvPr>
            <p:ph idx="1"/>
          </p:nvPr>
        </p:nvSpPr>
        <p:spPr/>
        <p:txBody>
          <a:bodyPr>
            <a:normAutofit lnSpcReduction="10000"/>
          </a:bodyPr>
          <a:lstStyle/>
          <a:p>
            <a:pPr marL="0" indent="0">
              <a:buNone/>
            </a:pPr>
            <a:r>
              <a:rPr lang="en-US" sz="1900" dirty="0"/>
              <a:t>a. All recordings related to any criminal proceeding, claim filed, pending litigation, or personnel complaint, shall be preserved until the matter and possible appeal is resolved and/or in accordance with the law.</a:t>
            </a:r>
          </a:p>
          <a:p>
            <a:pPr marL="0" indent="0">
              <a:buNone/>
            </a:pPr>
            <a:r>
              <a:rPr lang="en-US" sz="1900" dirty="0"/>
              <a:t>b. Recordings of no evidentiary, administrative, or training value will be purged after 200 days.</a:t>
            </a:r>
          </a:p>
          <a:p>
            <a:pPr marL="0" indent="0">
              <a:buNone/>
            </a:pPr>
            <a:r>
              <a:rPr lang="en-US" sz="1900" dirty="0"/>
              <a:t>c. Recordings of evidentiary value will be retained in conjunction with other evidence related to the same case(s).</a:t>
            </a:r>
          </a:p>
          <a:p>
            <a:pPr marL="0" indent="0">
              <a:buNone/>
            </a:pPr>
            <a:r>
              <a:rPr lang="en-US" sz="1900" dirty="0"/>
              <a:t>d. Recordings of use of force encounters will be retained for 25 months.</a:t>
            </a:r>
          </a:p>
          <a:p>
            <a:pPr marL="0" indent="0">
              <a:buNone/>
            </a:pPr>
            <a:r>
              <a:rPr lang="en-US" sz="1900" dirty="0"/>
              <a:t>e. Recordings related to questions, concerns, or complaints will be retained until the incident’s resolution and the resolution of any applicable appeal.</a:t>
            </a:r>
          </a:p>
          <a:p>
            <a:pPr marL="0" indent="0">
              <a:buNone/>
            </a:pPr>
            <a:r>
              <a:rPr lang="en-US" sz="1900" dirty="0"/>
              <a:t>f. Recordings related to civil claims will be retained until any litigation holds are released.</a:t>
            </a:r>
          </a:p>
          <a:p>
            <a:pPr marL="0" indent="0">
              <a:buNone/>
            </a:pPr>
            <a:r>
              <a:rPr lang="en-US" sz="1900" dirty="0"/>
              <a:t>g. All recordings will be retained in accordance with the applicable Arizona State Library record retention schedule.</a:t>
            </a:r>
          </a:p>
          <a:p>
            <a:pPr marL="0" indent="0">
              <a:buNone/>
            </a:pPr>
            <a:r>
              <a:rPr lang="en-US" sz="1900" dirty="0"/>
              <a:t>h. All recordings created during training will be retained for 30 days.</a:t>
            </a:r>
          </a:p>
          <a:p>
            <a:pPr marL="0" indent="0">
              <a:buNone/>
            </a:pPr>
            <a:r>
              <a:rPr lang="en-US" sz="1900" dirty="0"/>
              <a:t>(Tempe)</a:t>
            </a:r>
          </a:p>
          <a:p>
            <a:pPr marL="0" indent="0">
              <a:buNone/>
            </a:pPr>
            <a:endParaRPr lang="en-US" dirty="0"/>
          </a:p>
          <a:p>
            <a:pPr lvl="3"/>
            <a:endParaRPr lang="en-US" sz="2400" b="1" dirty="0"/>
          </a:p>
          <a:p>
            <a:pPr lvl="3"/>
            <a:endParaRPr lang="en-US" sz="2400" dirty="0"/>
          </a:p>
        </p:txBody>
      </p:sp>
      <p:sp>
        <p:nvSpPr>
          <p:cNvPr id="5" name="Slide Number Placeholder 4"/>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866331175"/>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Release of Captured Video (modify based on agency policy)</a:t>
            </a:r>
          </a:p>
        </p:txBody>
      </p:sp>
      <p:sp>
        <p:nvSpPr>
          <p:cNvPr id="3" name="Content Placeholder 2"/>
          <p:cNvSpPr>
            <a:spLocks noGrp="1"/>
          </p:cNvSpPr>
          <p:nvPr>
            <p:ph idx="1"/>
          </p:nvPr>
        </p:nvSpPr>
        <p:spPr/>
        <p:txBody>
          <a:bodyPr>
            <a:normAutofit/>
          </a:bodyPr>
          <a:lstStyle/>
          <a:p>
            <a:pPr marL="0" lvl="1" indent="-176212">
              <a:buNone/>
            </a:pPr>
            <a:r>
              <a:rPr lang="en-US" sz="1800" u="sng" dirty="0"/>
              <a:t>Phoenix Police Department</a:t>
            </a:r>
          </a:p>
          <a:p>
            <a:pPr marL="0" lvl="1" indent="-176212">
              <a:buNone/>
            </a:pPr>
            <a:r>
              <a:rPr lang="en-US" sz="1800" dirty="0"/>
              <a:t>Accessing, copying, or releasing captured video without the approval of the chief or his designee is strictly prohibited. All digital media that is captured using the BWC will be considered property of the police department. </a:t>
            </a:r>
          </a:p>
          <a:p>
            <a:pPr marL="280988" lvl="2" indent="0">
              <a:buNone/>
            </a:pPr>
            <a:endParaRPr lang="en-US" sz="1800" dirty="0"/>
          </a:p>
          <a:p>
            <a:pPr marL="0" lvl="1" indent="-176212">
              <a:buNone/>
            </a:pPr>
            <a:r>
              <a:rPr lang="en-US" sz="1800" dirty="0"/>
              <a:t>Officers/supervisors will not allow citizens to review captured video unless there is an investigative reason to do so. </a:t>
            </a:r>
          </a:p>
          <a:p>
            <a:pPr marL="0" lvl="1" indent="-176212">
              <a:buNone/>
            </a:pPr>
            <a:endParaRPr lang="en-US" sz="1800" u="sng" dirty="0"/>
          </a:p>
          <a:p>
            <a:pPr marL="0" lvl="1" indent="-176212">
              <a:buNone/>
            </a:pPr>
            <a:r>
              <a:rPr lang="en-US" sz="2000" u="sng" dirty="0"/>
              <a:t>Spokane Police Department</a:t>
            </a:r>
          </a:p>
          <a:p>
            <a:pPr marL="0" lvl="1" indent="-176212">
              <a:buNone/>
            </a:pPr>
            <a:r>
              <a:rPr lang="en-US" sz="2000" dirty="0"/>
              <a:t>BWC videos will be made available to the public through public records requests pursuant to Chapter 42.56 RCW. Public records requests for BWC videos may be directed to the City Clerk’s Office or to the Spokane Police Department and will be processed by the Police Records Unit. Prior to release, BWC videos will be reviewed and redacted using the evidence.com redaction technology. Redactions will be consistent with statutory exemptions under Washington law.</a:t>
            </a:r>
          </a:p>
        </p:txBody>
      </p:sp>
      <p:sp>
        <p:nvSpPr>
          <p:cNvPr id="5" name="Slide Number Placeholder 4"/>
          <p:cNvSpPr>
            <a:spLocks noGrp="1"/>
          </p:cNvSpPr>
          <p:nvPr>
            <p:ph type="sldNum" sz="quarter" idx="12"/>
          </p:nvPr>
        </p:nvSpPr>
        <p:spPr/>
        <p:txBody>
          <a:bodyPr/>
          <a:lstStyle/>
          <a:p>
            <a:fld id="{3919FDC1-DA06-447E-8FFD-2B24B768BB83}"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828511131"/>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Active BWC Training – Scenarios (Spokane)</a:t>
            </a:r>
          </a:p>
        </p:txBody>
      </p:sp>
      <p:sp>
        <p:nvSpPr>
          <p:cNvPr id="3" name="Content Placeholder 2"/>
          <p:cNvSpPr>
            <a:spLocks noGrp="1"/>
          </p:cNvSpPr>
          <p:nvPr>
            <p:ph idx="1"/>
          </p:nvPr>
        </p:nvSpPr>
        <p:spPr/>
        <p:txBody>
          <a:bodyPr>
            <a:normAutofit/>
          </a:bodyPr>
          <a:lstStyle/>
          <a:p>
            <a:pPr marL="0" indent="0">
              <a:buNone/>
            </a:pPr>
            <a:r>
              <a:rPr lang="en-US" sz="1600" dirty="0"/>
              <a:t>The class will rotate through </a:t>
            </a:r>
            <a:r>
              <a:rPr lang="en-US" sz="1600" b="1" dirty="0"/>
              <a:t>several reality-based</a:t>
            </a:r>
            <a:r>
              <a:rPr lang="en-US" sz="1600" dirty="0"/>
              <a:t> scenarios in various locations around the academy grounds. These scenes will be video and audio recorded. Upon completion of a scene for all class members, the students will come together for a workshop debrief. What did we do well? What could we do better? This workshop will be encouraged by an emotionally safe learning environment where we will work together to become better decision makers in our application of objectively reasonable force application.</a:t>
            </a:r>
          </a:p>
          <a:p>
            <a:pPr marL="0" indent="0">
              <a:buNone/>
            </a:pPr>
            <a:endParaRPr lang="en-US" sz="1600" dirty="0"/>
          </a:p>
          <a:p>
            <a:pPr marL="0" indent="0">
              <a:buNone/>
            </a:pPr>
            <a:r>
              <a:rPr lang="en-US" sz="1600" b="1" dirty="0"/>
              <a:t>Scene 2: Assault in Car</a:t>
            </a:r>
            <a:endParaRPr lang="en-US" sz="1600" dirty="0"/>
          </a:p>
          <a:p>
            <a:r>
              <a:rPr lang="en-US" sz="1600" dirty="0"/>
              <a:t>Officers will make a traffic stop on what appears to be a fight in progress inside the car. Upon contact the driver will exit the car and aggressively approach officers. He will show obvious cues of assaultive resistance. The passenger will exit the car moments after the driver and flee on foot. The driver will demonstrate strong cues of assaultive resistance prompting appropriate control techniques from officers.</a:t>
            </a:r>
          </a:p>
          <a:p>
            <a:r>
              <a:rPr lang="en-US" sz="1600" dirty="0"/>
              <a:t>We are evaluating team arrest tactics, patrol procedures, communication, and defensive tactics. Debrief conducted in group setting.</a:t>
            </a:r>
          </a:p>
          <a:p>
            <a:r>
              <a:rPr lang="en-US" sz="1600" dirty="0"/>
              <a:t>The actions and displays of resistance will vary from group to group based on the skill level of the arrest teams. The evaluators will brief the actors prior to each scene on what is wanted.</a:t>
            </a:r>
          </a:p>
          <a:p>
            <a:pPr marL="0" indent="0">
              <a:buNone/>
            </a:pPr>
            <a:endParaRPr lang="en-US" sz="1600" dirty="0"/>
          </a:p>
          <a:p>
            <a:pPr marL="457200" lvl="1" indent="0">
              <a:buNone/>
            </a:pPr>
            <a:endParaRPr lang="en-US" dirty="0"/>
          </a:p>
        </p:txBody>
      </p:sp>
      <p:sp>
        <p:nvSpPr>
          <p:cNvPr id="5" name="Slide Number Placeholder 4"/>
          <p:cNvSpPr>
            <a:spLocks noGrp="1"/>
          </p:cNvSpPr>
          <p:nvPr>
            <p:ph type="sldNum" sz="quarter" idx="12"/>
          </p:nvPr>
        </p:nvSpPr>
        <p:spPr/>
        <p:txBody>
          <a:bodyPr/>
          <a:lstStyle/>
          <a:p>
            <a:fld id="{8CB61106-A779-455D-A770-D6724DC64D82}"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2159867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6098" y="1122363"/>
            <a:ext cx="11169748" cy="2387600"/>
          </a:xfrm>
        </p:spPr>
        <p:txBody>
          <a:bodyPr/>
          <a:lstStyle/>
          <a:p>
            <a:r>
              <a:rPr lang="en-US" dirty="0"/>
              <a:t>Module 4: Agency Accountability</a:t>
            </a:r>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504796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endParaRPr lang="en-US" dirty="0"/>
          </a:p>
          <a:p>
            <a:r>
              <a:rPr lang="en-US" dirty="0"/>
              <a:t>Supervisor access to BWC data</a:t>
            </a:r>
          </a:p>
          <a:p>
            <a:r>
              <a:rPr lang="en-US" dirty="0"/>
              <a:t>Use of BWC data for policy compliance and performance evaluations</a:t>
            </a:r>
          </a:p>
          <a:p>
            <a:r>
              <a:rPr lang="en-US" dirty="0"/>
              <a:t>BWC data for critical incidents</a:t>
            </a:r>
          </a:p>
          <a:p>
            <a:r>
              <a:rPr lang="en-US" dirty="0"/>
              <a:t>Supervisor responsibilities</a:t>
            </a:r>
          </a:p>
        </p:txBody>
      </p:sp>
      <p:sp>
        <p:nvSpPr>
          <p:cNvPr id="5" name="Slide Number Placeholder 4"/>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308457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Autofit/>
          </a:bodyPr>
          <a:lstStyle/>
          <a:p>
            <a:r>
              <a:rPr lang="en-US" altLang="en-US" sz="4000" cap="none" dirty="0">
                <a:ea typeface="ＭＳ Ｐゴシック" panose="020B0600070205080204" pitchFamily="34" charset="-128"/>
              </a:rPr>
              <a:t>Supervisory Access to BWC Data (modify based on agency policy)</a:t>
            </a:r>
          </a:p>
        </p:txBody>
      </p:sp>
      <p:sp>
        <p:nvSpPr>
          <p:cNvPr id="3" name="Text Placeholder 2"/>
          <p:cNvSpPr>
            <a:spLocks noGrp="1"/>
          </p:cNvSpPr>
          <p:nvPr>
            <p:ph idx="1"/>
          </p:nvPr>
        </p:nvSpPr>
        <p:spPr/>
        <p:txBody>
          <a:bodyPr>
            <a:normAutofit fontScale="85000" lnSpcReduction="20000"/>
          </a:bodyPr>
          <a:lstStyle/>
          <a:p>
            <a:pPr>
              <a:spcBef>
                <a:spcPct val="0"/>
              </a:spcBef>
              <a:spcAft>
                <a:spcPts val="1800"/>
              </a:spcAft>
            </a:pPr>
            <a:r>
              <a:rPr lang="en-US" altLang="en-US" sz="2100" dirty="0">
                <a:solidFill>
                  <a:schemeClr val="tx1"/>
                </a:solidFill>
                <a:ea typeface="ＭＳ Ｐゴシック" panose="020B0600070205080204" pitchFamily="34" charset="-128"/>
              </a:rPr>
              <a:t>General access to digital recordings shall be granted to department-authorized users only.  Accessing, copying, or releasing any recordings for other than official law enforcement purposes is strictly prohibited.</a:t>
            </a:r>
          </a:p>
          <a:p>
            <a:pPr>
              <a:spcBef>
                <a:spcPct val="0"/>
              </a:spcBef>
              <a:spcAft>
                <a:spcPts val="1800"/>
              </a:spcAft>
            </a:pPr>
            <a:r>
              <a:rPr lang="en-US" altLang="en-US" sz="2100" dirty="0">
                <a:solidFill>
                  <a:schemeClr val="tx1"/>
                </a:solidFill>
                <a:ea typeface="ＭＳ Ｐゴシック" panose="020B0600070205080204" pitchFamily="34" charset="-128"/>
              </a:rPr>
              <a:t>A department member who has been assigned a BWC may review his/her own BWC recordings to help ensure accuracy and consistency of accounts.  Any review of a BWC recording by the officer shall be documented in the incident report corresponding with the incident.</a:t>
            </a:r>
          </a:p>
          <a:p>
            <a:pPr>
              <a:spcBef>
                <a:spcPct val="0"/>
              </a:spcBef>
              <a:spcAft>
                <a:spcPts val="1800"/>
              </a:spcAft>
            </a:pPr>
            <a:r>
              <a:rPr lang="en-US" altLang="en-US" sz="2100" dirty="0">
                <a:solidFill>
                  <a:schemeClr val="tx1"/>
                </a:solidFill>
                <a:ea typeface="ＭＳ Ｐゴシック" panose="020B0600070205080204" pitchFamily="34" charset="-128"/>
              </a:rPr>
              <a:t>A department member involved in any use of force incident or accident causing injuries will be permitted, but not required, to review his/her own video recordings prior to providing a recorded statement or completing reports.</a:t>
            </a:r>
          </a:p>
          <a:p>
            <a:pPr lvl="0">
              <a:spcBef>
                <a:spcPct val="0"/>
              </a:spcBef>
              <a:spcAft>
                <a:spcPts val="1800"/>
              </a:spcAft>
            </a:pPr>
            <a:r>
              <a:rPr lang="en-US" altLang="en-US" sz="2100" dirty="0">
                <a:solidFill>
                  <a:schemeClr val="tx1"/>
                </a:solidFill>
                <a:ea typeface="ＭＳ Ｐゴシック" panose="020B0600070205080204" pitchFamily="34" charset="-128"/>
              </a:rPr>
              <a:t>A supervisor may review specific BWC media or data for the purpose of training, performance review, critique, early intervention inquiries, civil claims, administrative inquiry, or other articulable reason.</a:t>
            </a:r>
          </a:p>
          <a:p>
            <a:pPr lvl="0">
              <a:spcBef>
                <a:spcPct val="0"/>
              </a:spcBef>
              <a:spcAft>
                <a:spcPts val="1800"/>
              </a:spcAft>
            </a:pPr>
            <a:r>
              <a:rPr lang="en-US" altLang="en-US" sz="2100" dirty="0">
                <a:solidFill>
                  <a:schemeClr val="tx1"/>
                </a:solidFill>
                <a:ea typeface="ＭＳ Ｐゴシック" panose="020B0600070205080204" pitchFamily="34" charset="-128"/>
              </a:rPr>
              <a:t>Field training officers may use media captured by a BWC to provide immediate training to recruits and to assist with the completion of the daily observation reports.</a:t>
            </a:r>
          </a:p>
          <a:p>
            <a:pPr lvl="0">
              <a:spcBef>
                <a:spcPct val="0"/>
              </a:spcBef>
              <a:spcAft>
                <a:spcPts val="1800"/>
              </a:spcAft>
            </a:pPr>
            <a:r>
              <a:rPr lang="en-US" altLang="en-US" sz="2100" dirty="0">
                <a:solidFill>
                  <a:schemeClr val="tx1"/>
                </a:solidFill>
                <a:ea typeface="ＭＳ Ｐゴシック" panose="020B0600070205080204" pitchFamily="34" charset="-128"/>
              </a:rPr>
              <a:t>Under no circumstances shall members with access to BWC media or data be allowed to use, show, reproduce, or release recordings for the purpose of ridicule or embarrassment of any officer or individual or for other than law enforcement purposes. </a:t>
            </a:r>
          </a:p>
          <a:p>
            <a:pPr marL="457200" indent="-457200">
              <a:spcBef>
                <a:spcPct val="0"/>
              </a:spcBef>
              <a:spcAft>
                <a:spcPts val="1800"/>
              </a:spcAft>
              <a:buFont typeface="Calibri" panose="020F0502020204030204" pitchFamily="34" charset="0"/>
              <a:buAutoNum type="arabicPeriod" startAt="47"/>
            </a:pPr>
            <a:endParaRPr lang="en-US" altLang="en-US" sz="2400" dirty="0">
              <a:solidFill>
                <a:schemeClr val="tx2"/>
              </a:solidFill>
              <a:ea typeface="ＭＳ Ｐゴシック" panose="020B0600070205080204" pitchFamily="34" charset="-128"/>
            </a:endParaRPr>
          </a:p>
        </p:txBody>
      </p:sp>
      <p:sp>
        <p:nvSpPr>
          <p:cNvPr id="5" name="Slide Number Placeholder 4"/>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45</a:t>
            </a:fld>
            <a:endParaRPr lang="en-US" dirty="0">
              <a:solidFill>
                <a:prstClr val="black">
                  <a:tint val="75000"/>
                </a:prstClr>
              </a:solidFill>
            </a:endParaRPr>
          </a:p>
        </p:txBody>
      </p:sp>
      <p:sp>
        <p:nvSpPr>
          <p:cNvPr id="4" name="TextBox 3"/>
          <p:cNvSpPr txBox="1"/>
          <p:nvPr/>
        </p:nvSpPr>
        <p:spPr bwMode="auto">
          <a:xfrm>
            <a:off x="352914" y="5915092"/>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91507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a:t>Supervisor Use of BWC Footage (modify based on agency policy)</a:t>
            </a:r>
          </a:p>
        </p:txBody>
      </p:sp>
      <p:sp>
        <p:nvSpPr>
          <p:cNvPr id="7" name="Content Placeholder 6"/>
          <p:cNvSpPr>
            <a:spLocks noGrp="1"/>
          </p:cNvSpPr>
          <p:nvPr>
            <p:ph idx="1"/>
          </p:nvPr>
        </p:nvSpPr>
        <p:spPr/>
        <p:txBody>
          <a:bodyPr/>
          <a:lstStyle/>
          <a:p>
            <a:r>
              <a:rPr lang="en-US" sz="2000" dirty="0"/>
              <a:t>Audits provide a review process of (for) officer engagement with members of the public.</a:t>
            </a:r>
          </a:p>
          <a:p>
            <a:r>
              <a:rPr lang="en-US" sz="2000" dirty="0"/>
              <a:t>Review officer engagement tactics/behavior.</a:t>
            </a:r>
          </a:p>
          <a:p>
            <a:r>
              <a:rPr lang="en-US" sz="2000" dirty="0"/>
              <a:t>Assess training needs.</a:t>
            </a:r>
          </a:p>
          <a:p>
            <a:r>
              <a:rPr lang="en-US" sz="2000" dirty="0"/>
              <a:t>Assess level of compliance to policy and training.</a:t>
            </a:r>
          </a:p>
          <a:p>
            <a:r>
              <a:rPr lang="en-US" sz="2000" dirty="0"/>
              <a:t>Improve credibility of administrative oversight.</a:t>
            </a:r>
          </a:p>
          <a:p>
            <a:r>
              <a:rPr lang="en-US" sz="2000" dirty="0"/>
              <a:t>Improve credibility of officers and the agency and build trust.</a:t>
            </a:r>
          </a:p>
          <a:p>
            <a:r>
              <a:rPr lang="en-US" sz="2000" dirty="0"/>
              <a:t>Determine improper behavior.</a:t>
            </a:r>
          </a:p>
          <a:p>
            <a:pPr marL="514350" indent="-514350">
              <a:buAutoNum type="arabicPeriod"/>
            </a:pPr>
            <a:endParaRPr lang="en-US" dirty="0"/>
          </a:p>
        </p:txBody>
      </p:sp>
      <p:sp>
        <p:nvSpPr>
          <p:cNvPr id="5" name="Slide Number Placeholder 4"/>
          <p:cNvSpPr>
            <a:spLocks noGrp="1"/>
          </p:cNvSpPr>
          <p:nvPr>
            <p:ph type="sldNum" sz="quarter" idx="4294967295"/>
          </p:nvPr>
        </p:nvSpPr>
        <p:spPr>
          <a:xfrm>
            <a:off x="9448800" y="6356350"/>
            <a:ext cx="2743200" cy="365125"/>
          </a:xfrm>
        </p:spPr>
        <p:txBody>
          <a:bodyPr/>
          <a:lstStyle/>
          <a:p>
            <a:fld id="{B16868FC-C81F-4CBC-B3F7-346E4B3EA71A}"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1442094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4000" dirty="0">
                <a:latin typeface="+mj-lt"/>
              </a:rPr>
              <a:t>Department Review (modify based on agency policy)</a:t>
            </a:r>
            <a:br>
              <a:rPr lang="en-US" sz="4000" dirty="0">
                <a:latin typeface="+mj-lt"/>
              </a:rPr>
            </a:br>
            <a:endParaRPr lang="en-US" sz="2400" dirty="0">
              <a:latin typeface="+mj-lt"/>
            </a:endParaRPr>
          </a:p>
        </p:txBody>
      </p:sp>
      <p:sp>
        <p:nvSpPr>
          <p:cNvPr id="3" name="Content Placeholder 2"/>
          <p:cNvSpPr>
            <a:spLocks noGrp="1"/>
          </p:cNvSpPr>
          <p:nvPr>
            <p:ph idx="1"/>
          </p:nvPr>
        </p:nvSpPr>
        <p:spPr/>
        <p:txBody>
          <a:bodyPr>
            <a:normAutofit/>
          </a:bodyPr>
          <a:lstStyle/>
          <a:p>
            <a:r>
              <a:rPr lang="en-US" dirty="0" smtClean="0"/>
              <a:t>The </a:t>
            </a:r>
            <a:r>
              <a:rPr lang="en-US" dirty="0"/>
              <a:t>_______ will randomly inspect six videos each calendar month, one from each squad participating in the pilot program.</a:t>
            </a:r>
          </a:p>
          <a:p>
            <a:pPr marL="0" indent="0">
              <a:buNone/>
            </a:pPr>
            <a:endParaRPr lang="en-US" dirty="0"/>
          </a:p>
          <a:p>
            <a:r>
              <a:rPr lang="en-US" dirty="0"/>
              <a:t>Supervisors will have the ability to review captured video and/or metadata anytime there is an articulable reason to do so:  </a:t>
            </a:r>
          </a:p>
          <a:p>
            <a:pPr lvl="1"/>
            <a:r>
              <a:rPr lang="en-US" dirty="0"/>
              <a:t>Personnel complaints. </a:t>
            </a:r>
          </a:p>
          <a:p>
            <a:pPr lvl="1"/>
            <a:r>
              <a:rPr lang="en-US" dirty="0"/>
              <a:t>Early intervention inquiries.</a:t>
            </a:r>
          </a:p>
          <a:p>
            <a:pPr lvl="1"/>
            <a:r>
              <a:rPr lang="en-US" dirty="0"/>
              <a:t>Civil claims.</a:t>
            </a:r>
          </a:p>
          <a:p>
            <a:pPr lvl="1"/>
            <a:r>
              <a:rPr lang="en-US" dirty="0"/>
              <a:t>Other types of administrative or criminal investigations.</a:t>
            </a:r>
          </a:p>
          <a:p>
            <a:pPr lvl="1"/>
            <a:r>
              <a:rPr lang="en-US" dirty="0"/>
              <a:t>Training purposes.</a:t>
            </a:r>
          </a:p>
          <a:p>
            <a:endParaRPr lang="en-US" dirty="0"/>
          </a:p>
        </p:txBody>
      </p:sp>
      <p:sp>
        <p:nvSpPr>
          <p:cNvPr id="5" name="Slide Number Placeholder 4"/>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39893840"/>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4000" dirty="0" smtClean="0">
                <a:latin typeface="+mj-lt"/>
              </a:rPr>
              <a:t>Serious Incident Protocol (modify based on agency policy)</a:t>
            </a:r>
            <a:br>
              <a:rPr lang="en-US" sz="4000" dirty="0" smtClean="0">
                <a:latin typeface="+mj-lt"/>
              </a:rPr>
            </a:br>
            <a:endParaRPr lang="en-US" sz="2800" dirty="0">
              <a:latin typeface="+mj-lt"/>
            </a:endParaRPr>
          </a:p>
        </p:txBody>
      </p:sp>
      <p:sp>
        <p:nvSpPr>
          <p:cNvPr id="3" name="Content Placeholder 2"/>
          <p:cNvSpPr>
            <a:spLocks noGrp="1"/>
          </p:cNvSpPr>
          <p:nvPr>
            <p:ph idx="1"/>
          </p:nvPr>
        </p:nvSpPr>
        <p:spPr/>
        <p:txBody>
          <a:bodyPr>
            <a:normAutofit/>
          </a:bodyPr>
          <a:lstStyle/>
          <a:p>
            <a:r>
              <a:rPr lang="en-US" sz="2400" dirty="0" smtClean="0"/>
              <a:t>Following </a:t>
            </a:r>
            <a:r>
              <a:rPr lang="en-US" sz="2400" dirty="0"/>
              <a:t>a critical incident, any involved officer(s) will turn his/her BWC over to a supervisor on scene prior to viewing any footage of the incident.</a:t>
            </a:r>
          </a:p>
          <a:p>
            <a:r>
              <a:rPr lang="en-US" sz="2400" dirty="0"/>
              <a:t>The supervisor(s) will subsequently assume the responsibility of uploading the video in a timely manner.</a:t>
            </a:r>
          </a:p>
          <a:p>
            <a:r>
              <a:rPr lang="en-US" sz="2400" dirty="0"/>
              <a:t>If a criminal investigation ensues and the involved officer(s) voluntarily submits to a criminal interview, he/she will be able to view the recorded footage of the incident after the initial interview and after one sleep cycle. The involved officer(s) will then have the opportunity to be re-interviewed if desired.</a:t>
            </a:r>
          </a:p>
          <a:p>
            <a:pPr marL="0" indent="0">
              <a:buNone/>
            </a:pPr>
            <a:r>
              <a:rPr lang="en-US" sz="2400" dirty="0"/>
              <a:t>(Tempe Police Department)</a:t>
            </a:r>
          </a:p>
          <a:p>
            <a:pPr marL="1371600" lvl="3" indent="0">
              <a:buNone/>
            </a:pPr>
            <a:endParaRPr lang="en-US" dirty="0"/>
          </a:p>
          <a:p>
            <a:pPr marL="1371600" lvl="3" indent="0">
              <a:buNone/>
            </a:pPr>
            <a:endParaRPr lang="en-US" b="1" dirty="0"/>
          </a:p>
          <a:p>
            <a:pPr marL="0" indent="0">
              <a:buNone/>
            </a:pPr>
            <a:endParaRPr lang="en-US" dirty="0"/>
          </a:p>
          <a:p>
            <a:endParaRPr lang="en-US" dirty="0"/>
          </a:p>
        </p:txBody>
      </p:sp>
      <p:sp>
        <p:nvSpPr>
          <p:cNvPr id="5" name="Slide Number Placeholder 4"/>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225425687"/>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bg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Supervisor Responsibilities (modify based on agency policy)</a:t>
            </a:r>
          </a:p>
        </p:txBody>
      </p:sp>
      <p:sp>
        <p:nvSpPr>
          <p:cNvPr id="3" name="Content Placeholder 2"/>
          <p:cNvSpPr>
            <a:spLocks noGrp="1"/>
          </p:cNvSpPr>
          <p:nvPr>
            <p:ph idx="1"/>
          </p:nvPr>
        </p:nvSpPr>
        <p:spPr/>
        <p:txBody>
          <a:bodyPr>
            <a:normAutofit fontScale="92500" lnSpcReduction="10000"/>
          </a:bodyPr>
          <a:lstStyle/>
          <a:p>
            <a:r>
              <a:rPr lang="en-US" dirty="0"/>
              <a:t>You shall ensure that individuals are using the BWC in accordance with policy.</a:t>
            </a:r>
          </a:p>
          <a:p>
            <a:r>
              <a:rPr lang="en-US" dirty="0"/>
              <a:t>You may randomly review BWC recordings to ensure that the equipment is working properly and being used appropriately.</a:t>
            </a:r>
          </a:p>
          <a:p>
            <a:r>
              <a:rPr lang="en-US" dirty="0"/>
              <a:t>You may randomly view BWC recordings to identify any areas that need additional training or guidance.</a:t>
            </a:r>
          </a:p>
          <a:p>
            <a:r>
              <a:rPr lang="en-US" dirty="0"/>
              <a:t>You may view BWC recordings for:</a:t>
            </a:r>
          </a:p>
          <a:p>
            <a:pPr lvl="1"/>
            <a:r>
              <a:rPr lang="en-US" dirty="0"/>
              <a:t>Training or critique.</a:t>
            </a:r>
          </a:p>
          <a:p>
            <a:pPr lvl="1"/>
            <a:r>
              <a:rPr lang="en-US" dirty="0"/>
              <a:t>Early intervention inquiries.</a:t>
            </a:r>
          </a:p>
          <a:p>
            <a:pPr lvl="1"/>
            <a:r>
              <a:rPr lang="en-US" dirty="0"/>
              <a:t>Civil claims.</a:t>
            </a:r>
          </a:p>
          <a:p>
            <a:pPr lvl="1"/>
            <a:r>
              <a:rPr lang="en-US" dirty="0"/>
              <a:t>Administrative Inquiries or department investigations of a complaint or other reason. </a:t>
            </a:r>
          </a:p>
        </p:txBody>
      </p:sp>
      <p:sp>
        <p:nvSpPr>
          <p:cNvPr id="6" name="Slide Number Placeholder 5"/>
          <p:cNvSpPr>
            <a:spLocks noGrp="1"/>
          </p:cNvSpPr>
          <p:nvPr>
            <p:ph type="sldNum" sz="quarter" idx="4294967295"/>
          </p:nvPr>
        </p:nvSpPr>
        <p:spPr>
          <a:xfrm>
            <a:off x="8610600" y="6356350"/>
            <a:ext cx="2743200" cy="365125"/>
          </a:xfrm>
        </p:spPr>
        <p:txBody>
          <a:bodyPr/>
          <a:lstStyle/>
          <a:p>
            <a:fld id="{3919FDC1-DA06-447E-8FFD-2B24B768BB83}" type="slidenum">
              <a:rPr lang="en-US" smtClean="0"/>
              <a:pPr/>
              <a:t>49</a:t>
            </a:fld>
            <a:endParaRPr lang="en-US" dirty="0"/>
          </a:p>
        </p:txBody>
      </p:sp>
      <p:sp>
        <p:nvSpPr>
          <p:cNvPr id="4" name="TextBox 3"/>
          <p:cNvSpPr txBox="1"/>
          <p:nvPr/>
        </p:nvSpPr>
        <p:spPr>
          <a:xfrm>
            <a:off x="0" y="6317615"/>
            <a:ext cx="1487908" cy="369332"/>
          </a:xfrm>
          <a:prstGeom prst="rect">
            <a:avLst/>
          </a:prstGeom>
          <a:noFill/>
        </p:spPr>
        <p:txBody>
          <a:bodyPr wrap="none" rtlCol="0">
            <a:spAutoFit/>
          </a:bodyPr>
          <a:lstStyle/>
          <a:p>
            <a:r>
              <a:rPr lang="en-US" dirty="0">
                <a:solidFill>
                  <a:prstClr val="black"/>
                </a:solidFill>
              </a:rPr>
              <a:t>Waynesboro</a:t>
            </a:r>
          </a:p>
        </p:txBody>
      </p:sp>
    </p:spTree>
    <p:extLst>
      <p:ext uri="{BB962C8B-B14F-4D97-AF65-F5344CB8AC3E}">
        <p14:creationId xmlns:p14="http://schemas.microsoft.com/office/powerpoint/2010/main" val="381323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p>
        </p:txBody>
      </p:sp>
      <p:sp>
        <p:nvSpPr>
          <p:cNvPr id="3" name="Content Placeholder 2"/>
          <p:cNvSpPr>
            <a:spLocks noGrp="1"/>
          </p:cNvSpPr>
          <p:nvPr>
            <p:ph idx="1"/>
          </p:nvPr>
        </p:nvSpPr>
        <p:spPr/>
        <p:txBody>
          <a:bodyPr/>
          <a:lstStyle/>
          <a:p>
            <a:r>
              <a:rPr lang="en-US" dirty="0"/>
              <a:t>Understanding camera use prior to police BWCs</a:t>
            </a:r>
          </a:p>
          <a:p>
            <a:r>
              <a:rPr lang="en-US" dirty="0"/>
              <a:t>Understanding the history of BWCs</a:t>
            </a:r>
          </a:p>
          <a:p>
            <a:r>
              <a:rPr lang="en-US" dirty="0"/>
              <a:t>Common goals for deploying BWCs</a:t>
            </a:r>
          </a:p>
          <a:p>
            <a:pPr lvl="1"/>
            <a:r>
              <a:rPr lang="en-US" dirty="0"/>
              <a:t>What is your goal?</a:t>
            </a:r>
          </a:p>
          <a:p>
            <a:r>
              <a:rPr lang="en-US" dirty="0"/>
              <a:t>Common concerns about police BWCs</a:t>
            </a:r>
          </a:p>
          <a:p>
            <a:r>
              <a:rPr lang="en-US" dirty="0"/>
              <a:t>Understanding the research on BWCs</a:t>
            </a:r>
          </a:p>
          <a:p>
            <a:r>
              <a:rPr lang="en-US" dirty="0"/>
              <a:t>Terms to know</a:t>
            </a:r>
          </a:p>
          <a:p>
            <a:endParaRPr lang="en-US" dirty="0"/>
          </a:p>
        </p:txBody>
      </p:sp>
      <p:sp>
        <p:nvSpPr>
          <p:cNvPr id="4" name="Date Placeholder 3"/>
          <p:cNvSpPr>
            <a:spLocks noGrp="1"/>
          </p:cNvSpPr>
          <p:nvPr>
            <p:ph type="dt" sz="half" idx="4294967295"/>
          </p:nvPr>
        </p:nvSpPr>
        <p:spPr>
          <a:xfrm>
            <a:off x="838200" y="6356350"/>
            <a:ext cx="2743200" cy="365125"/>
          </a:xfrm>
        </p:spPr>
        <p:txBody>
          <a:bodyPr/>
          <a:lstStyle/>
          <a:p>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914926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a:bodyPr>
          <a:lstStyle/>
          <a:p>
            <a:r>
              <a:rPr lang="en-US" altLang="en-US" sz="4000" cap="none" dirty="0">
                <a:ea typeface="ＭＳ Ｐゴシック" panose="020B0600070205080204" pitchFamily="34" charset="-128"/>
              </a:rPr>
              <a:t>Supervisor’s Responsibilities (modify based on agency policy)</a:t>
            </a:r>
          </a:p>
        </p:txBody>
      </p:sp>
      <p:sp>
        <p:nvSpPr>
          <p:cNvPr id="76803" name="Text Placeholder 2"/>
          <p:cNvSpPr>
            <a:spLocks noGrp="1"/>
          </p:cNvSpPr>
          <p:nvPr>
            <p:ph idx="1"/>
          </p:nvPr>
        </p:nvSpPr>
        <p:spPr/>
        <p:txBody>
          <a:bodyPr>
            <a:normAutofit fontScale="77500" lnSpcReduction="20000"/>
          </a:bodyPr>
          <a:lstStyle/>
          <a:p>
            <a:pPr>
              <a:spcBef>
                <a:spcPct val="0"/>
              </a:spcBef>
              <a:spcAft>
                <a:spcPts val="1800"/>
              </a:spcAft>
            </a:pPr>
            <a:r>
              <a:rPr lang="en-US" altLang="en-US" dirty="0">
                <a:solidFill>
                  <a:schemeClr val="tx1"/>
                </a:solidFill>
                <a:ea typeface="ＭＳ Ｐゴシック" panose="020B0600070205080204" pitchFamily="34" charset="-128"/>
              </a:rPr>
              <a:t>If a member makes a supervisor aware that a recorded event may lead to a citizen complaint, the supervisor should review the recording and conduct any further investigation that he/she deems appropriate.  If no incident report or supplemental report directly related to the possible citizen complaint is warranted, details of the contact shall be documented through Interoffice Correspondence. </a:t>
            </a:r>
          </a:p>
          <a:p>
            <a:pPr>
              <a:spcBef>
                <a:spcPct val="0"/>
              </a:spcBef>
              <a:spcAft>
                <a:spcPts val="1800"/>
              </a:spcAft>
            </a:pPr>
            <a:r>
              <a:rPr lang="en-US" altLang="en-US" dirty="0">
                <a:solidFill>
                  <a:schemeClr val="tx1"/>
                </a:solidFill>
                <a:ea typeface="ＭＳ Ｐゴシック" panose="020B0600070205080204" pitchFamily="34" charset="-128"/>
              </a:rPr>
              <a:t>Supervisors shall issue and inspect BWC equipment to assigned personnel to ensure proper operability in accordance with testing protocols provided under training.  Nonfunctioning BWCs shall not be placed into service and the equipment malfunction shall be immediately reported in writing (through Form 105) to the Master System Administrator assigned to the Information System Section. </a:t>
            </a:r>
          </a:p>
          <a:p>
            <a:pPr>
              <a:spcBef>
                <a:spcPct val="0"/>
              </a:spcBef>
              <a:spcAft>
                <a:spcPts val="1800"/>
              </a:spcAft>
            </a:pPr>
            <a:r>
              <a:rPr lang="en-US" altLang="en-US" dirty="0">
                <a:solidFill>
                  <a:schemeClr val="tx1"/>
                </a:solidFill>
                <a:ea typeface="ＭＳ Ｐゴシック" panose="020B0600070205080204" pitchFamily="34" charset="-128"/>
              </a:rPr>
              <a:t>Supervisors shall log into nopd.evidence.com each working day and perform a random review of their subordinates’ BWC recordings to ensure category accuracy and proper BWC use.</a:t>
            </a:r>
          </a:p>
        </p:txBody>
      </p:sp>
      <p:sp>
        <p:nvSpPr>
          <p:cNvPr id="3" name="Slide Number Placeholder 2"/>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50</a:t>
            </a:fld>
            <a:endParaRPr lang="en-US" dirty="0">
              <a:solidFill>
                <a:prstClr val="black">
                  <a:tint val="75000"/>
                </a:prstClr>
              </a:solidFill>
            </a:endParaRPr>
          </a:p>
        </p:txBody>
      </p:sp>
      <p:sp>
        <p:nvSpPr>
          <p:cNvPr id="4" name="TextBox 3"/>
          <p:cNvSpPr txBox="1"/>
          <p:nvPr/>
        </p:nvSpPr>
        <p:spPr bwMode="auto">
          <a:xfrm>
            <a:off x="335981" y="5989116"/>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4034623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Effect transition="in" filter="barn(inVertical)">
                                      <p:cBhvr>
                                        <p:cTn id="7" dur="500"/>
                                        <p:tgtEl>
                                          <p:spTgt spid="768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6803">
                                            <p:txEl>
                                              <p:pRg st="2" end="2"/>
                                            </p:txEl>
                                          </p:spTgt>
                                        </p:tgtEl>
                                        <p:attrNameLst>
                                          <p:attrName>style.visibility</p:attrName>
                                        </p:attrNameLst>
                                      </p:cBhvr>
                                      <p:to>
                                        <p:strVal val="visible"/>
                                      </p:to>
                                    </p:set>
                                    <p:animEffect transition="in" filter="barn(inVertical)">
                                      <p:cBhvr>
                                        <p:cTn id="12" dur="5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altLang="en-US" sz="4000" cap="none" dirty="0">
                <a:ea typeface="ＭＳ Ｐゴシック" panose="020B0600070205080204" pitchFamily="34" charset="-128"/>
              </a:rPr>
              <a:t>Supervisor’s Responsibilities (modify based on agency policy)</a:t>
            </a:r>
          </a:p>
        </p:txBody>
      </p:sp>
      <p:sp>
        <p:nvSpPr>
          <p:cNvPr id="76803" name="Text Placeholder 2"/>
          <p:cNvSpPr>
            <a:spLocks noGrp="1"/>
          </p:cNvSpPr>
          <p:nvPr>
            <p:ph idx="1"/>
          </p:nvPr>
        </p:nvSpPr>
        <p:spPr/>
        <p:txBody>
          <a:bodyPr/>
          <a:lstStyle/>
          <a:p>
            <a:pPr>
              <a:spcBef>
                <a:spcPct val="0"/>
              </a:spcBef>
              <a:spcAft>
                <a:spcPts val="1800"/>
              </a:spcAft>
            </a:pPr>
            <a:r>
              <a:rPr lang="en-US" altLang="en-US" sz="2200" dirty="0">
                <a:solidFill>
                  <a:schemeClr val="tx1"/>
                </a:solidFill>
                <a:ea typeface="ＭＳ Ｐゴシック" panose="020B0600070205080204" pitchFamily="34" charset="-128"/>
              </a:rPr>
              <a:t>Supervisors shall ensure that any officer working under their supervision wears a BWC while working in a proactive capacity, including but not limited to traffic checkpoints, directed patrols, and/or traffic enforcement overtime shifts.</a:t>
            </a:r>
          </a:p>
          <a:p>
            <a:pPr>
              <a:spcBef>
                <a:spcPct val="0"/>
              </a:spcBef>
              <a:spcAft>
                <a:spcPts val="1800"/>
              </a:spcAft>
            </a:pPr>
            <a:r>
              <a:rPr lang="en-US" altLang="en-US" sz="2200" dirty="0">
                <a:solidFill>
                  <a:schemeClr val="tx1"/>
                </a:solidFill>
                <a:ea typeface="ＭＳ Ｐゴシック" panose="020B0600070205080204" pitchFamily="34" charset="-128"/>
              </a:rPr>
              <a:t>When an incident arises that requires the immediate retrieval of a BWC digital recording, a supervisor from the involved member’s chain of command or the assigned investigator shall respond to the scene to secure the device and maintain a chain of custody.</a:t>
            </a:r>
          </a:p>
        </p:txBody>
      </p:sp>
      <p:sp>
        <p:nvSpPr>
          <p:cNvPr id="3" name="Slide Number Placeholder 2"/>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51</a:t>
            </a:fld>
            <a:endParaRPr lang="en-US" dirty="0">
              <a:solidFill>
                <a:prstClr val="black">
                  <a:tint val="75000"/>
                </a:prstClr>
              </a:solidFill>
            </a:endParaRPr>
          </a:p>
        </p:txBody>
      </p:sp>
      <p:sp>
        <p:nvSpPr>
          <p:cNvPr id="4" name="TextBox 3"/>
          <p:cNvSpPr txBox="1"/>
          <p:nvPr/>
        </p:nvSpPr>
        <p:spPr bwMode="auto">
          <a:xfrm>
            <a:off x="192048" y="5923560"/>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1981521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Effect transition="in" filter="barn(inVertical)">
                                      <p:cBhvr>
                                        <p:cTn id="7" dur="500"/>
                                        <p:tgtEl>
                                          <p:spTgt spid="76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Additional Resources and Readings</a:t>
            </a:r>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47F6D476-E0B6-44F7-8CC7-D96816B0D902}"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3195180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PERF/COPS and “Assessing the Evidence” Reports</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6401"/>
            <a:ext cx="272415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943600" y="1679577"/>
            <a:ext cx="3054350" cy="39512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EDF6DC41-079E-40F7-91C6-A44B7729566E}" type="datetime1">
              <a:rPr lang="en-US" smtClean="0">
                <a:solidFill>
                  <a:prstClr val="black"/>
                </a:solidFill>
              </a:rPr>
              <a:t>7/3/2017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A81D8587-F0F0-4E71-AEC1-8DDE4B7CEF7F}"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818420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a:t>February 26-27, 2015: Two-day expert panel at the White House</a:t>
            </a:r>
          </a:p>
          <a:p>
            <a:r>
              <a:rPr lang="en-US" sz="2000" dirty="0"/>
              <a:t>May 2015: Toolkit “goes live” at: </a:t>
            </a:r>
            <a:r>
              <a:rPr lang="en-US" sz="2000" dirty="0">
                <a:hlinkClick r:id="rId3"/>
              </a:rPr>
              <a:t>https://www.bja.gov/bwc</a:t>
            </a:r>
            <a:endParaRPr lang="en-US" sz="2000" dirty="0"/>
          </a:p>
          <a:p>
            <a:endParaRPr lang="en-US" sz="2000" dirty="0"/>
          </a:p>
          <a:p>
            <a:r>
              <a:rPr lang="en-US" sz="2000" dirty="0"/>
              <a:t>Serves as an information warehouse on BWC </a:t>
            </a:r>
            <a:r>
              <a:rPr lang="en-US" sz="1800" dirty="0"/>
              <a:t>research:</a:t>
            </a:r>
          </a:p>
          <a:p>
            <a:pPr lvl="1"/>
            <a:r>
              <a:rPr lang="en-US" sz="1800" dirty="0"/>
              <a:t>Policy</a:t>
            </a:r>
          </a:p>
          <a:p>
            <a:pPr lvl="1"/>
            <a:r>
              <a:rPr lang="en-US" sz="1800" dirty="0"/>
              <a:t>Technology</a:t>
            </a:r>
          </a:p>
          <a:p>
            <a:pPr lvl="1"/>
            <a:r>
              <a:rPr lang="en-US" sz="1800" dirty="0"/>
              <a:t>Privacy</a:t>
            </a:r>
          </a:p>
          <a:p>
            <a:pPr lvl="1"/>
            <a:r>
              <a:rPr lang="en-US" sz="1800" dirty="0"/>
              <a:t>Training</a:t>
            </a:r>
          </a:p>
          <a:p>
            <a:pPr lvl="1"/>
            <a:r>
              <a:rPr lang="en-US" sz="1800" dirty="0"/>
              <a:t>Stakeholders</a:t>
            </a:r>
          </a:p>
          <a:p>
            <a:pPr lvl="1"/>
            <a:endParaRPr lang="en-US" sz="1800" dirty="0"/>
          </a:p>
          <a:p>
            <a:pPr lvl="1"/>
            <a:endParaRPr lang="en-US" sz="1800" dirty="0"/>
          </a:p>
          <a:p>
            <a:r>
              <a:rPr lang="en-US" sz="2000" dirty="0"/>
              <a:t>Law Enforcement Implementation Checklist</a:t>
            </a:r>
          </a:p>
        </p:txBody>
      </p:sp>
      <p:sp>
        <p:nvSpPr>
          <p:cNvPr id="3" name="Title 2"/>
          <p:cNvSpPr>
            <a:spLocks noGrp="1"/>
          </p:cNvSpPr>
          <p:nvPr>
            <p:ph type="title"/>
          </p:nvPr>
        </p:nvSpPr>
        <p:spPr/>
        <p:txBody>
          <a:bodyPr>
            <a:normAutofit fontScale="90000"/>
          </a:bodyPr>
          <a:lstStyle/>
          <a:p>
            <a:r>
              <a:rPr lang="en-US" dirty="0"/>
              <a:t>Resources: BJA National Body-Worn Camera Toolkit</a:t>
            </a:r>
          </a:p>
        </p:txBody>
      </p:sp>
      <p:pic>
        <p:nvPicPr>
          <p:cNvPr id="5" name="Picture 4"/>
          <p:cNvPicPr>
            <a:picLocks noChangeAspect="1"/>
          </p:cNvPicPr>
          <p:nvPr/>
        </p:nvPicPr>
        <p:blipFill>
          <a:blip r:embed="rId4"/>
          <a:stretch>
            <a:fillRect/>
          </a:stretch>
        </p:blipFill>
        <p:spPr>
          <a:xfrm>
            <a:off x="7121101" y="3052322"/>
            <a:ext cx="3359927" cy="2057400"/>
          </a:xfrm>
          <a:prstGeom prst="rect">
            <a:avLst/>
          </a:prstGeom>
        </p:spPr>
      </p:pic>
      <p:sp>
        <p:nvSpPr>
          <p:cNvPr id="4" name="Date Placeholder 3"/>
          <p:cNvSpPr>
            <a:spLocks noGrp="1"/>
          </p:cNvSpPr>
          <p:nvPr>
            <p:ph type="dt" sz="half" idx="10"/>
          </p:nvPr>
        </p:nvSpPr>
        <p:spPr/>
        <p:txBody>
          <a:bodyPr/>
          <a:lstStyle/>
          <a:p>
            <a:fld id="{DEDE92B7-1D72-47B6-A2BB-6B87F7313926}" type="datetime1">
              <a:rPr lang="en-US" smtClean="0">
                <a:solidFill>
                  <a:prstClr val="black"/>
                </a:solidFill>
              </a:rPr>
              <a:t>7/3/2017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A81D8587-F0F0-4E71-AEC1-8DDE4B7CEF7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371323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9"/>
            <a:ext cx="4191000" cy="4525963"/>
          </a:xfrm>
        </p:spPr>
        <p:txBody>
          <a:bodyPr>
            <a:normAutofit fontScale="77500" lnSpcReduction="20000"/>
          </a:bodyPr>
          <a:lstStyle/>
          <a:p>
            <a:r>
              <a:rPr lang="en-US" dirty="0"/>
              <a:t>Model Policies: IACP, ACLU</a:t>
            </a:r>
          </a:p>
          <a:p>
            <a:endParaRPr lang="en-US" dirty="0"/>
          </a:p>
          <a:p>
            <a:endParaRPr lang="en-US" dirty="0"/>
          </a:p>
          <a:p>
            <a:r>
              <a:rPr lang="en-US" dirty="0"/>
              <a:t>President’s Task Force on 21st Century Policing </a:t>
            </a:r>
            <a:r>
              <a:rPr lang="en-US" sz="2300" dirty="0">
                <a:hlinkClick r:id="rId3"/>
              </a:rPr>
              <a:t>https://cops.usdoj.gov/pdf/taskforce/taskforce_finalreport.pdf</a:t>
            </a:r>
            <a:r>
              <a:rPr lang="en-US" sz="2300" dirty="0"/>
              <a:t> </a:t>
            </a:r>
          </a:p>
          <a:p>
            <a:endParaRPr lang="en-US" dirty="0"/>
          </a:p>
          <a:p>
            <a:endParaRPr lang="en-US" dirty="0"/>
          </a:p>
          <a:p>
            <a:r>
              <a:rPr lang="en-US" dirty="0"/>
              <a:t>National Institute of Justice (NIJ) Market Survey</a:t>
            </a:r>
            <a:r>
              <a:rPr lang="en-US" dirty="0">
                <a:solidFill>
                  <a:schemeClr val="tx2"/>
                </a:solidFill>
                <a:hlinkClick r:id="rId4"/>
              </a:rPr>
              <a:t> </a:t>
            </a:r>
            <a:r>
              <a:rPr lang="en-US" sz="2300" dirty="0">
                <a:solidFill>
                  <a:schemeClr val="tx2"/>
                </a:solidFill>
                <a:hlinkClick r:id="rId4"/>
              </a:rPr>
              <a:t>https://www.ncjrs.gov/pdffiles1/nij/grants/250381.pdf</a:t>
            </a:r>
            <a:endParaRPr lang="en-US" sz="2300" dirty="0"/>
          </a:p>
        </p:txBody>
      </p:sp>
      <p:sp>
        <p:nvSpPr>
          <p:cNvPr id="3" name="Title 2"/>
          <p:cNvSpPr>
            <a:spLocks noGrp="1"/>
          </p:cNvSpPr>
          <p:nvPr>
            <p:ph type="title"/>
          </p:nvPr>
        </p:nvSpPr>
        <p:spPr/>
        <p:txBody>
          <a:bodyPr/>
          <a:lstStyle/>
          <a:p>
            <a:r>
              <a:rPr lang="en-US" dirty="0"/>
              <a:t>Other Resources</a:t>
            </a:r>
          </a:p>
        </p:txBody>
      </p:sp>
      <p:pic>
        <p:nvPicPr>
          <p:cNvPr id="4" name="Picture 4" descr="President's Task Forc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597428"/>
            <a:ext cx="2549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901321"/>
            <a:ext cx="1905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rc_mi" descr="https://www.aclu.org/sites/all/themes/custom/aclu/logo.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2735" y="1290082"/>
            <a:ext cx="187007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1291948"/>
            <a:ext cx="3200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fld id="{E571B91B-B2E3-4765-99C2-FA2050686498}" type="datetime1">
              <a:rPr lang="en-US" smtClean="0">
                <a:solidFill>
                  <a:prstClr val="black"/>
                </a:solidFill>
              </a:rPr>
              <a:t>7/3/2017</a:t>
            </a:fld>
            <a:endParaRPr lang="en-US" dirty="0">
              <a:solidFill>
                <a:prstClr val="black"/>
              </a:solidFill>
            </a:endParaRPr>
          </a:p>
        </p:txBody>
      </p:sp>
      <p:sp>
        <p:nvSpPr>
          <p:cNvPr id="9" name="Slide Number Placeholder 8"/>
          <p:cNvSpPr>
            <a:spLocks noGrp="1"/>
          </p:cNvSpPr>
          <p:nvPr>
            <p:ph type="sldNum" sz="quarter" idx="12"/>
          </p:nvPr>
        </p:nvSpPr>
        <p:spPr/>
        <p:txBody>
          <a:bodyPr/>
          <a:lstStyle/>
          <a:p>
            <a:fld id="{A81D8587-F0F0-4E71-AEC1-8DDE4B7CEF7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604573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2800" dirty="0"/>
              <a:t>Other Resources: BJA Policy and Implementation Program for BWCs</a:t>
            </a:r>
          </a:p>
        </p:txBody>
      </p:sp>
      <p:sp>
        <p:nvSpPr>
          <p:cNvPr id="17411" name="Content Placeholder 2"/>
          <p:cNvSpPr>
            <a:spLocks noGrp="1"/>
          </p:cNvSpPr>
          <p:nvPr>
            <p:ph idx="1"/>
          </p:nvPr>
        </p:nvSpPr>
        <p:spPr/>
        <p:txBody>
          <a:bodyPr>
            <a:normAutofit/>
          </a:bodyPr>
          <a:lstStyle/>
          <a:p>
            <a:pPr>
              <a:defRPr/>
            </a:pPr>
            <a:endParaRPr lang="en-US" altLang="en-US" dirty="0"/>
          </a:p>
          <a:p>
            <a:pPr>
              <a:defRPr/>
            </a:pPr>
            <a:r>
              <a:rPr lang="en-US" altLang="en-US" dirty="0"/>
              <a:t>BJA Training and Technical Assistance (TTA)</a:t>
            </a:r>
          </a:p>
          <a:p>
            <a:pPr marL="393192" lvl="1" indent="0">
              <a:buNone/>
              <a:defRPr/>
            </a:pPr>
            <a:r>
              <a:rPr lang="en-US" altLang="en-US" dirty="0"/>
              <a:t>(</a:t>
            </a:r>
            <a:r>
              <a:rPr lang="en-US" altLang="en-US" dirty="0">
                <a:hlinkClick r:id="rId3"/>
              </a:rPr>
              <a:t>http://www.bwctta.com/</a:t>
            </a:r>
            <a:r>
              <a:rPr lang="en-US" altLang="en-US" dirty="0"/>
              <a:t>) </a:t>
            </a:r>
          </a:p>
          <a:p>
            <a:pPr>
              <a:defRPr/>
            </a:pPr>
            <a:endParaRPr lang="en-US" alt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983" y="3288145"/>
            <a:ext cx="3193803" cy="1255776"/>
          </a:xfrm>
          <a:prstGeom prst="rect">
            <a:avLst/>
          </a:prstGeom>
        </p:spPr>
      </p:pic>
      <p:sp>
        <p:nvSpPr>
          <p:cNvPr id="3" name="Date Placeholder 2"/>
          <p:cNvSpPr>
            <a:spLocks noGrp="1"/>
          </p:cNvSpPr>
          <p:nvPr>
            <p:ph type="dt" sz="half" idx="10"/>
          </p:nvPr>
        </p:nvSpPr>
        <p:spPr/>
        <p:txBody>
          <a:bodyPr/>
          <a:lstStyle/>
          <a:p>
            <a:fld id="{64C6D618-5B62-4888-B0FB-D20579E12AE2}" type="datetime1">
              <a:rPr lang="en-US" smtClean="0">
                <a:solidFill>
                  <a:prstClr val="black"/>
                </a:solidFill>
              </a:rPr>
              <a:t>7/3/2017</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A81D8587-F0F0-4E71-AEC1-8DDE4B7CEF7F}"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93494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065338" y="2574926"/>
            <a:ext cx="8229600" cy="1871663"/>
          </a:xfrm>
        </p:spPr>
        <p:txBody>
          <a:bodyPr/>
          <a:lstStyle/>
          <a:p>
            <a:r>
              <a:rPr lang="en-US" altLang="en-US" u="sng" dirty="0">
                <a:ea typeface="ＭＳ Ｐゴシック" panose="020B0600070205080204" pitchFamily="34" charset="-128"/>
              </a:rPr>
              <a:t>Sample Review Test Questions</a:t>
            </a:r>
            <a:endParaRPr lang="en-US" altLang="en-US" dirty="0">
              <a:ea typeface="ＭＳ Ｐゴシック" panose="020B0600070205080204" pitchFamily="34" charset="-128"/>
            </a:endParaRPr>
          </a:p>
        </p:txBody>
      </p:sp>
      <p:sp>
        <p:nvSpPr>
          <p:cNvPr id="4" name="Slide Number Placeholder 3"/>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57</a:t>
            </a:fld>
            <a:endParaRPr lang="en-US" dirty="0">
              <a:solidFill>
                <a:prstClr val="black">
                  <a:tint val="75000"/>
                </a:prstClr>
              </a:solidFill>
            </a:endParaRPr>
          </a:p>
        </p:txBody>
      </p:sp>
      <p:sp>
        <p:nvSpPr>
          <p:cNvPr id="3" name="TextBox 2"/>
          <p:cNvSpPr txBox="1"/>
          <p:nvPr/>
        </p:nvSpPr>
        <p:spPr bwMode="auto">
          <a:xfrm>
            <a:off x="57530" y="641237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940247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1.38889E-6 -3.81679E-7 L -0.31111 -0.34999 " pathEditMode="relative" rAng="0" ptsTypes="AA">
                                      <p:cBhvr>
                                        <p:cTn id="6" dur="250" accel="50000" decel="50000" autoRev="1" fill="hold">
                                          <p:stCondLst>
                                            <p:cond delay="0"/>
                                          </p:stCondLst>
                                        </p:cTn>
                                        <p:tgtEl>
                                          <p:spTgt spid="70658"/>
                                        </p:tgtEl>
                                        <p:attrNameLst>
                                          <p:attrName>ppt_x</p:attrName>
                                          <p:attrName>ppt_y</p:attrName>
                                        </p:attrNameLst>
                                      </p:cBhvr>
                                      <p:rCtr x="-15556" y="-17511"/>
                                    </p:animMotion>
                                    <p:animRot by="1500000">
                                      <p:cBhvr>
                                        <p:cTn id="7" dur="125" fill="hold">
                                          <p:stCondLst>
                                            <p:cond delay="0"/>
                                          </p:stCondLst>
                                        </p:cTn>
                                        <p:tgtEl>
                                          <p:spTgt spid="70658"/>
                                        </p:tgtEl>
                                        <p:attrNameLst>
                                          <p:attrName>r</p:attrName>
                                        </p:attrNameLst>
                                      </p:cBhvr>
                                    </p:animRot>
                                    <p:animRot by="-1500000">
                                      <p:cBhvr>
                                        <p:cTn id="8" dur="125" fill="hold">
                                          <p:stCondLst>
                                            <p:cond delay="125"/>
                                          </p:stCondLst>
                                        </p:cTn>
                                        <p:tgtEl>
                                          <p:spTgt spid="70658"/>
                                        </p:tgtEl>
                                        <p:attrNameLst>
                                          <p:attrName>r</p:attrName>
                                        </p:attrNameLst>
                                      </p:cBhvr>
                                    </p:animRot>
                                    <p:animRot by="-1500000">
                                      <p:cBhvr>
                                        <p:cTn id="9" dur="125" fill="hold">
                                          <p:stCondLst>
                                            <p:cond delay="250"/>
                                          </p:stCondLst>
                                        </p:cTn>
                                        <p:tgtEl>
                                          <p:spTgt spid="70658"/>
                                        </p:tgtEl>
                                        <p:attrNameLst>
                                          <p:attrName>r</p:attrName>
                                        </p:attrNameLst>
                                      </p:cBhvr>
                                    </p:animRot>
                                    <p:animRot by="1500000">
                                      <p:cBhvr>
                                        <p:cTn id="10" dur="125" fill="hold">
                                          <p:stCondLst>
                                            <p:cond delay="375"/>
                                          </p:stCondLst>
                                        </p:cTn>
                                        <p:tgtEl>
                                          <p:spTgt spid="706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Placeholder 2"/>
          <p:cNvSpPr>
            <a:spLocks noGrp="1"/>
          </p:cNvSpPr>
          <p:nvPr>
            <p:ph idx="1"/>
          </p:nvPr>
        </p:nvSpPr>
        <p:spPr>
          <a:xfrm>
            <a:off x="838200" y="819150"/>
            <a:ext cx="10515600" cy="5357813"/>
          </a:xfrm>
        </p:spPr>
        <p:txBody>
          <a:bodyPr>
            <a:normAutofit lnSpcReduction="10000"/>
          </a:bodyPr>
          <a:lstStyle/>
          <a:p>
            <a:pPr marL="914400" lvl="1" indent="-457200">
              <a:spcBef>
                <a:spcPct val="0"/>
              </a:spcBef>
              <a:spcAft>
                <a:spcPts val="0"/>
              </a:spcAft>
              <a:buFont typeface="+mj-lt"/>
              <a:buAutoNum type="alphaLcParenR"/>
              <a:defRPr/>
            </a:pPr>
            <a:endParaRPr lang="en-US" altLang="en-US" sz="2000" dirty="0">
              <a:latin typeface="Arial" charset="0"/>
              <a:ea typeface="ＭＳ Ｐゴシック" pitchFamily="34" charset="-128"/>
              <a:cs typeface="Arial" charset="0"/>
            </a:endParaRPr>
          </a:p>
          <a:p>
            <a:pPr marL="457200" indent="-457200">
              <a:spcBef>
                <a:spcPct val="0"/>
              </a:spcBef>
              <a:spcAft>
                <a:spcPts val="0"/>
              </a:spcAft>
              <a:buFont typeface="Arial" charset="0"/>
              <a:buAutoNum type="arabicPeriod"/>
              <a:defRPr/>
            </a:pPr>
            <a:r>
              <a:rPr lang="en-US" altLang="en-US" sz="3600" dirty="0">
                <a:latin typeface="Arial" charset="0"/>
                <a:ea typeface="ＭＳ Ｐゴシック" pitchFamily="34" charset="-128"/>
                <a:cs typeface="Arial" charset="0"/>
              </a:rPr>
              <a:t>Name/label the parts of a BWC:</a:t>
            </a:r>
          </a:p>
          <a:p>
            <a:pPr lvl="1">
              <a:spcBef>
                <a:spcPct val="0"/>
              </a:spcBef>
              <a:spcAft>
                <a:spcPts val="0"/>
              </a:spcAft>
              <a:defRPr/>
            </a:pPr>
            <a:r>
              <a:rPr lang="en-US" altLang="en-US" sz="2000" dirty="0">
                <a:latin typeface="Arial" charset="0"/>
                <a:ea typeface="ＭＳ Ｐゴシック" pitchFamily="34" charset="-128"/>
                <a:cs typeface="Arial" charset="0"/>
              </a:rPr>
              <a:t>Lens</a:t>
            </a:r>
          </a:p>
          <a:p>
            <a:pPr lvl="1">
              <a:spcBef>
                <a:spcPct val="0"/>
              </a:spcBef>
              <a:spcAft>
                <a:spcPts val="0"/>
              </a:spcAft>
              <a:defRPr/>
            </a:pPr>
            <a:r>
              <a:rPr lang="en-US" altLang="en-US" sz="2000" dirty="0">
                <a:latin typeface="Arial" charset="0"/>
                <a:ea typeface="ＭＳ Ｐゴシック" pitchFamily="34" charset="-128"/>
                <a:cs typeface="Arial" charset="0"/>
              </a:rPr>
              <a:t>Power Switch</a:t>
            </a:r>
          </a:p>
          <a:p>
            <a:pPr lvl="1">
              <a:spcBef>
                <a:spcPct val="0"/>
              </a:spcBef>
              <a:spcAft>
                <a:spcPts val="0"/>
              </a:spcAft>
              <a:defRPr/>
            </a:pPr>
            <a:r>
              <a:rPr lang="en-US" altLang="en-US" sz="2000" dirty="0">
                <a:latin typeface="Arial" charset="0"/>
                <a:ea typeface="ＭＳ Ｐゴシック" pitchFamily="34" charset="-128"/>
                <a:cs typeface="Arial" charset="0"/>
              </a:rPr>
              <a:t>Operational LED Indicator</a:t>
            </a:r>
          </a:p>
          <a:p>
            <a:pPr lvl="1">
              <a:spcBef>
                <a:spcPct val="0"/>
              </a:spcBef>
              <a:spcAft>
                <a:spcPts val="0"/>
              </a:spcAft>
              <a:defRPr/>
            </a:pPr>
            <a:r>
              <a:rPr lang="en-US" altLang="en-US" sz="2000" dirty="0">
                <a:latin typeface="Arial" charset="0"/>
                <a:ea typeface="ＭＳ Ｐゴシック" pitchFamily="34" charset="-128"/>
                <a:cs typeface="Arial" charset="0"/>
              </a:rPr>
              <a:t>Port</a:t>
            </a:r>
          </a:p>
          <a:p>
            <a:pPr lvl="1">
              <a:spcBef>
                <a:spcPct val="0"/>
              </a:spcBef>
              <a:spcAft>
                <a:spcPts val="0"/>
              </a:spcAft>
              <a:defRPr/>
            </a:pPr>
            <a:r>
              <a:rPr lang="en-US" altLang="en-US" sz="2000" dirty="0">
                <a:latin typeface="Arial" charset="0"/>
                <a:ea typeface="ＭＳ Ｐゴシック" pitchFamily="34" charset="-128"/>
                <a:cs typeface="Arial" charset="0"/>
              </a:rPr>
              <a:t>Event button</a:t>
            </a:r>
          </a:p>
          <a:p>
            <a:pPr lvl="1">
              <a:spcBef>
                <a:spcPct val="0"/>
              </a:spcBef>
              <a:spcAft>
                <a:spcPts val="0"/>
              </a:spcAft>
              <a:defRPr/>
            </a:pPr>
            <a:r>
              <a:rPr lang="en-US" altLang="en-US" sz="2000" dirty="0">
                <a:latin typeface="Arial" charset="0"/>
                <a:ea typeface="ＭＳ Ｐゴシック" pitchFamily="34" charset="-128"/>
                <a:cs typeface="Arial" charset="0"/>
              </a:rPr>
              <a:t>Device Status button</a:t>
            </a:r>
          </a:p>
          <a:p>
            <a:pPr lvl="1">
              <a:spcBef>
                <a:spcPct val="0"/>
              </a:spcBef>
              <a:spcAft>
                <a:spcPts val="0"/>
              </a:spcAft>
              <a:defRPr/>
            </a:pPr>
            <a:r>
              <a:rPr lang="en-US" altLang="en-US" sz="2000" dirty="0">
                <a:latin typeface="Arial" charset="0"/>
                <a:ea typeface="ＭＳ Ｐゴシック" pitchFamily="34" charset="-128"/>
                <a:cs typeface="Arial" charset="0"/>
              </a:rPr>
              <a:t>Battery LED</a:t>
            </a:r>
          </a:p>
          <a:p>
            <a:pPr lvl="1">
              <a:spcBef>
                <a:spcPct val="0"/>
              </a:spcBef>
              <a:spcAft>
                <a:spcPts val="0"/>
              </a:spcAft>
              <a:defRPr/>
            </a:pPr>
            <a:r>
              <a:rPr lang="en-US" altLang="en-US" sz="2000" dirty="0">
                <a:latin typeface="Arial" charset="0"/>
                <a:ea typeface="ＭＳ Ｐゴシック" pitchFamily="34" charset="-128"/>
                <a:cs typeface="Arial" charset="0"/>
              </a:rPr>
              <a:t>Volume / pairing button</a:t>
            </a:r>
          </a:p>
          <a:p>
            <a:pPr lvl="1">
              <a:spcBef>
                <a:spcPct val="0"/>
              </a:spcBef>
              <a:spcAft>
                <a:spcPts val="1800"/>
              </a:spcAft>
              <a:defRPr/>
            </a:pPr>
            <a:r>
              <a:rPr lang="en-US" altLang="en-US" sz="2000" dirty="0">
                <a:latin typeface="Arial" charset="0"/>
                <a:ea typeface="ＭＳ Ｐゴシック" pitchFamily="34" charset="-128"/>
                <a:cs typeface="Arial" charset="0"/>
              </a:rPr>
              <a:t>LED Indicator</a:t>
            </a:r>
          </a:p>
          <a:p>
            <a:pPr marL="457200" indent="-457200">
              <a:spcBef>
                <a:spcPct val="0"/>
              </a:spcBef>
              <a:spcAft>
                <a:spcPts val="0"/>
              </a:spcAft>
              <a:buFont typeface="Arial" charset="0"/>
              <a:buAutoNum type="arabicPeriod"/>
              <a:defRPr/>
            </a:pPr>
            <a:r>
              <a:rPr lang="en-US" altLang="en-US" sz="3600" dirty="0" smtClean="0">
                <a:latin typeface="Arial" charset="0"/>
                <a:ea typeface="ＭＳ Ｐゴシック" pitchFamily="34" charset="-128"/>
                <a:cs typeface="Arial" charset="0"/>
              </a:rPr>
              <a:t>Articulate </a:t>
            </a:r>
            <a:r>
              <a:rPr lang="en-US" altLang="en-US" sz="3600" dirty="0">
                <a:latin typeface="Arial" charset="0"/>
                <a:ea typeface="ＭＳ Ｐゴシック" pitchFamily="34" charset="-128"/>
                <a:cs typeface="Arial" charset="0"/>
              </a:rPr>
              <a:t>how to activate and deactivate the recording function on the BWC.</a:t>
            </a:r>
          </a:p>
          <a:p>
            <a:pPr marL="914400" lvl="1" indent="-457200">
              <a:spcBef>
                <a:spcPct val="0"/>
              </a:spcBef>
              <a:spcAft>
                <a:spcPts val="0"/>
              </a:spcAft>
              <a:buFont typeface="+mj-lt"/>
              <a:buAutoNum type="alphaLcParenR"/>
              <a:defRPr/>
            </a:pPr>
            <a:r>
              <a:rPr lang="en-US" altLang="en-US" sz="2000" dirty="0">
                <a:latin typeface="Arial" charset="0"/>
                <a:ea typeface="ＭＳ Ｐゴシック" pitchFamily="34" charset="-128"/>
                <a:cs typeface="Arial" charset="0"/>
              </a:rPr>
              <a:t>The recording function is activated by double-tapping the Event button.</a:t>
            </a:r>
          </a:p>
          <a:p>
            <a:pPr marL="914400" lvl="1" indent="-457200">
              <a:spcBef>
                <a:spcPct val="0"/>
              </a:spcBef>
              <a:spcAft>
                <a:spcPts val="0"/>
              </a:spcAft>
              <a:buFont typeface="+mj-lt"/>
              <a:buAutoNum type="alphaLcParenR"/>
              <a:defRPr/>
            </a:pPr>
            <a:r>
              <a:rPr lang="en-US" altLang="en-US" sz="2000" dirty="0">
                <a:latin typeface="Arial" charset="0"/>
                <a:ea typeface="ＭＳ Ｐゴシック" pitchFamily="34" charset="-128"/>
                <a:cs typeface="Arial" charset="0"/>
              </a:rPr>
              <a:t>The recording function is deactivated by depressing the Event button for five seconds.</a:t>
            </a:r>
          </a:p>
          <a:p>
            <a:pPr marL="457200" indent="-457200">
              <a:spcBef>
                <a:spcPct val="0"/>
              </a:spcBef>
              <a:spcAft>
                <a:spcPts val="1800"/>
              </a:spcAft>
              <a:buFont typeface="Arial" charset="0"/>
              <a:buAutoNum type="arabicPeriod"/>
              <a:defRPr/>
            </a:pPr>
            <a:endParaRPr lang="en-US" altLang="en-US" sz="1600" dirty="0">
              <a:solidFill>
                <a:schemeClr val="tx2"/>
              </a:solidFill>
              <a:latin typeface="Arial" charset="0"/>
              <a:ea typeface="ＭＳ Ｐゴシック" pitchFamily="34" charset="-128"/>
              <a:cs typeface="Arial" charset="0"/>
            </a:endParaRPr>
          </a:p>
        </p:txBody>
      </p:sp>
      <p:sp>
        <p:nvSpPr>
          <p:cNvPr id="4" name="Slide Number Placeholder 3"/>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58</a:t>
            </a:fld>
            <a:endParaRPr lang="en-US" dirty="0">
              <a:solidFill>
                <a:prstClr val="black">
                  <a:tint val="75000"/>
                </a:prstClr>
              </a:solidFill>
            </a:endParaRPr>
          </a:p>
        </p:txBody>
      </p:sp>
      <p:sp>
        <p:nvSpPr>
          <p:cNvPr id="3" name="TextBox 2"/>
          <p:cNvSpPr txBox="1"/>
          <p:nvPr/>
        </p:nvSpPr>
        <p:spPr bwMode="auto">
          <a:xfrm>
            <a:off x="57530" y="641237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27254713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647700"/>
            <a:ext cx="10515600" cy="5529263"/>
          </a:xfrm>
        </p:spPr>
        <p:txBody>
          <a:bodyPr>
            <a:normAutofit fontScale="70000" lnSpcReduction="20000"/>
          </a:bodyPr>
          <a:lstStyle/>
          <a:p>
            <a:pPr marL="457200" indent="-457200">
              <a:spcBef>
                <a:spcPct val="0"/>
              </a:spcBef>
              <a:buFont typeface="Calibri" pitchFamily="34" charset="0"/>
              <a:buAutoNum type="arabicPeriod" startAt="3"/>
              <a:defRPr/>
            </a:pPr>
            <a:r>
              <a:rPr lang="en-US" altLang="en-US" sz="4600" dirty="0">
                <a:latin typeface="Arial" charset="0"/>
                <a:ea typeface="ＭＳ Ｐゴシック" pitchFamily="34" charset="-128"/>
                <a:cs typeface="Arial" charset="0"/>
              </a:rPr>
              <a:t>How do you put the BWC in “stealth mode” – no volume and illumination?</a:t>
            </a:r>
          </a:p>
          <a:p>
            <a:pPr marL="914400" lvl="1" indent="-457200">
              <a:spcBef>
                <a:spcPct val="0"/>
              </a:spcBef>
              <a:buFont typeface="Calibri" pitchFamily="34" charset="0"/>
              <a:buAutoNum type="alphaLcParenR"/>
              <a:defRPr/>
            </a:pPr>
            <a:r>
              <a:rPr lang="en-US" altLang="en-US" sz="2600" dirty="0">
                <a:latin typeface="Arial" charset="0"/>
                <a:ea typeface="ＭＳ Ｐゴシック" pitchFamily="34" charset="-128"/>
                <a:cs typeface="Arial" charset="0"/>
              </a:rPr>
              <a:t>Remove the camera from the holder and place it in your pocket to muffle the audible and visual notifications.</a:t>
            </a:r>
          </a:p>
          <a:p>
            <a:pPr marL="914400" lvl="1" indent="-457200">
              <a:spcBef>
                <a:spcPct val="0"/>
              </a:spcBef>
              <a:buFont typeface="Calibri" pitchFamily="34" charset="0"/>
              <a:buAutoNum type="alphaLcParenR"/>
              <a:defRPr/>
            </a:pPr>
            <a:r>
              <a:rPr lang="en-US" altLang="en-US" sz="2600" dirty="0">
                <a:latin typeface="Arial" charset="0"/>
                <a:ea typeface="ＭＳ Ｐゴシック" pitchFamily="34" charset="-128"/>
                <a:cs typeface="Arial" charset="0"/>
              </a:rPr>
              <a:t>Put tape over the LEDs to hinder their illumination.</a:t>
            </a:r>
          </a:p>
          <a:p>
            <a:pPr marL="914400" lvl="1" indent="-457200">
              <a:spcBef>
                <a:spcPct val="0"/>
              </a:spcBef>
              <a:buFont typeface="Calibri" pitchFamily="34" charset="0"/>
              <a:buAutoNum type="alphaLcParenR"/>
              <a:defRPr/>
            </a:pPr>
            <a:r>
              <a:rPr lang="en-US" altLang="en-US" sz="2600" dirty="0">
                <a:latin typeface="Arial" charset="0"/>
                <a:ea typeface="ＭＳ Ｐゴシック" pitchFamily="34" charset="-128"/>
                <a:cs typeface="Arial" charset="0"/>
              </a:rPr>
              <a:t>Depress the Battery button for ten full seconds.</a:t>
            </a:r>
          </a:p>
          <a:p>
            <a:pPr marL="914400" lvl="1" indent="-457200">
              <a:spcBef>
                <a:spcPct val="0"/>
              </a:spcBef>
              <a:buFont typeface="Calibri" pitchFamily="34" charset="0"/>
              <a:buAutoNum type="alphaLcParenR"/>
              <a:defRPr/>
            </a:pPr>
            <a:r>
              <a:rPr lang="en-US" altLang="en-US" sz="2600" dirty="0">
                <a:latin typeface="Arial" charset="0"/>
                <a:ea typeface="ＭＳ Ｐゴシック" pitchFamily="34" charset="-128"/>
                <a:cs typeface="Arial" charset="0"/>
              </a:rPr>
              <a:t>All of the above are acceptable.</a:t>
            </a:r>
          </a:p>
          <a:p>
            <a:pPr marL="914400" lvl="1" indent="-457200">
              <a:spcBef>
                <a:spcPct val="0"/>
              </a:spcBef>
              <a:buFont typeface="Calibri" pitchFamily="34" charset="0"/>
              <a:buAutoNum type="alphaLcParenR"/>
              <a:defRPr/>
            </a:pPr>
            <a:endParaRPr lang="en-US" altLang="en-US" sz="2600" dirty="0">
              <a:latin typeface="Arial" charset="0"/>
              <a:ea typeface="ＭＳ Ｐゴシック" pitchFamily="34" charset="-128"/>
              <a:cs typeface="Arial" charset="0"/>
            </a:endParaRPr>
          </a:p>
          <a:p>
            <a:pPr lvl="1">
              <a:spcBef>
                <a:spcPct val="0"/>
              </a:spcBef>
              <a:buFont typeface="Arial" charset="0"/>
              <a:buNone/>
              <a:defRPr/>
            </a:pPr>
            <a:endParaRPr lang="en-US" altLang="en-US" sz="2600" dirty="0">
              <a:latin typeface="Arial" charset="0"/>
              <a:ea typeface="ＭＳ Ｐゴシック" pitchFamily="34" charset="-128"/>
              <a:cs typeface="Arial" charset="0"/>
            </a:endParaRPr>
          </a:p>
          <a:p>
            <a:pPr marL="457200" indent="-457200">
              <a:spcBef>
                <a:spcPct val="0"/>
              </a:spcBef>
              <a:buFont typeface="Calibri" pitchFamily="34" charset="0"/>
              <a:buAutoNum type="arabicPeriod" startAt="3"/>
              <a:defRPr/>
            </a:pPr>
            <a:r>
              <a:rPr lang="en-US" altLang="en-US" sz="4600" dirty="0">
                <a:latin typeface="Arial" charset="0"/>
                <a:ea typeface="ＭＳ Ｐゴシック" pitchFamily="34" charset="-128"/>
                <a:cs typeface="Arial" charset="0"/>
              </a:rPr>
              <a:t>List the two ways the BWC can be charged/recharged.</a:t>
            </a:r>
          </a:p>
          <a:p>
            <a:pPr marL="914400" lvl="1" indent="-457200">
              <a:spcBef>
                <a:spcPct val="0"/>
              </a:spcBef>
              <a:buFont typeface="Calibri" pitchFamily="34" charset="0"/>
              <a:buAutoNum type="alphaLcParenR"/>
              <a:defRPr/>
            </a:pPr>
            <a:r>
              <a:rPr lang="en-US" altLang="en-US" sz="2600" dirty="0">
                <a:latin typeface="Arial" charset="0"/>
                <a:ea typeface="ＭＳ Ｐゴシック" pitchFamily="34" charset="-128"/>
                <a:cs typeface="Arial" charset="0"/>
              </a:rPr>
              <a:t>By placing the camera on a docking station (or ETM).</a:t>
            </a:r>
          </a:p>
          <a:p>
            <a:pPr marL="914400" lvl="1" indent="-457200">
              <a:spcBef>
                <a:spcPct val="0"/>
              </a:spcBef>
              <a:spcAft>
                <a:spcPts val="3000"/>
              </a:spcAft>
              <a:buFont typeface="Calibri" pitchFamily="34" charset="0"/>
              <a:buAutoNum type="alphaLcParenR"/>
              <a:defRPr/>
            </a:pPr>
            <a:r>
              <a:rPr lang="en-US" altLang="en-US" sz="2600" dirty="0">
                <a:latin typeface="Arial" charset="0"/>
                <a:ea typeface="ＭＳ Ｐゴシック" pitchFamily="34" charset="-128"/>
                <a:cs typeface="Arial" charset="0"/>
              </a:rPr>
              <a:t>By logging into the Sync program and connecting the camera to the computer utilizing a Sync cable.</a:t>
            </a:r>
          </a:p>
          <a:p>
            <a:pPr marL="457200" indent="-457200">
              <a:spcBef>
                <a:spcPct val="0"/>
              </a:spcBef>
              <a:buFont typeface="Calibri" pitchFamily="34" charset="0"/>
              <a:buAutoNum type="arabicPeriod" startAt="3"/>
              <a:defRPr/>
            </a:pPr>
            <a:r>
              <a:rPr lang="en-US" altLang="en-US" sz="4600" dirty="0">
                <a:latin typeface="Arial" charset="0"/>
                <a:ea typeface="ＭＳ Ｐゴシック" pitchFamily="34" charset="-128"/>
                <a:cs typeface="Arial" charset="0"/>
              </a:rPr>
              <a:t>List the two ways videos can be uploaded from the BWC.</a:t>
            </a:r>
          </a:p>
          <a:p>
            <a:pPr marL="914400" lvl="1" indent="-457200">
              <a:spcBef>
                <a:spcPct val="0"/>
              </a:spcBef>
              <a:buFont typeface="Calibri" pitchFamily="34" charset="0"/>
              <a:buAutoNum type="alphaLcParenR"/>
              <a:defRPr/>
            </a:pPr>
            <a:r>
              <a:rPr lang="en-US" altLang="en-US" sz="2600" dirty="0">
                <a:latin typeface="Arial" charset="0"/>
                <a:ea typeface="ＭＳ Ｐゴシック" pitchFamily="34" charset="-128"/>
                <a:cs typeface="Arial" charset="0"/>
              </a:rPr>
              <a:t>By placing the camera on a docking station (or ETM).</a:t>
            </a:r>
          </a:p>
          <a:p>
            <a:pPr marL="914400" lvl="1" indent="-457200">
              <a:spcBef>
                <a:spcPct val="0"/>
              </a:spcBef>
              <a:spcAft>
                <a:spcPts val="3000"/>
              </a:spcAft>
              <a:buFont typeface="Calibri" pitchFamily="34" charset="0"/>
              <a:buAutoNum type="alphaLcParenR"/>
              <a:defRPr/>
            </a:pPr>
            <a:r>
              <a:rPr lang="en-US" altLang="en-US" sz="2600" dirty="0">
                <a:latin typeface="Arial" charset="0"/>
                <a:ea typeface="ＭＳ Ｐゴシック" pitchFamily="34" charset="-128"/>
                <a:cs typeface="Arial" charset="0"/>
              </a:rPr>
              <a:t>By having a supervisor log into the Sync program, connect the camera to the computer utilizing a Sync cable, and perform a manual download.</a:t>
            </a:r>
          </a:p>
          <a:p>
            <a:endParaRPr lang="en-US" dirty="0"/>
          </a:p>
        </p:txBody>
      </p:sp>
      <p:sp>
        <p:nvSpPr>
          <p:cNvPr id="4" name="Slide Number Placeholder 3"/>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59</a:t>
            </a:fld>
            <a:endParaRPr lang="en-US" dirty="0">
              <a:solidFill>
                <a:prstClr val="black">
                  <a:tint val="75000"/>
                </a:prstClr>
              </a:solidFill>
            </a:endParaRPr>
          </a:p>
        </p:txBody>
      </p:sp>
      <p:sp>
        <p:nvSpPr>
          <p:cNvPr id="3" name="TextBox 2"/>
          <p:cNvSpPr txBox="1"/>
          <p:nvPr/>
        </p:nvSpPr>
        <p:spPr bwMode="auto">
          <a:xfrm>
            <a:off x="57530" y="641237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3650981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dirty="0"/>
              <a:t>Before and After Police BWCs</a:t>
            </a:r>
          </a:p>
        </p:txBody>
      </p:sp>
      <p:sp>
        <p:nvSpPr>
          <p:cNvPr id="3" name="Content Placeholder 2"/>
          <p:cNvSpPr>
            <a:spLocks noGrp="1"/>
          </p:cNvSpPr>
          <p:nvPr>
            <p:ph idx="1"/>
          </p:nvPr>
        </p:nvSpPr>
        <p:spPr>
          <a:xfrm>
            <a:off x="972670" y="1325562"/>
            <a:ext cx="11089341" cy="5030787"/>
          </a:xfrm>
        </p:spPr>
        <p:txBody>
          <a:bodyPr>
            <a:normAutofit/>
          </a:bodyPr>
          <a:lstStyle/>
          <a:p>
            <a:pPr marL="0" indent="0">
              <a:buNone/>
            </a:pPr>
            <a:r>
              <a:rPr lang="en-US" sz="2400" dirty="0"/>
              <a:t>Before BWCs </a:t>
            </a:r>
          </a:p>
          <a:p>
            <a:r>
              <a:rPr lang="en-US" sz="2400" dirty="0"/>
              <a:t>Video recording of interrogations, dash cams, closed-circuit television.</a:t>
            </a:r>
          </a:p>
          <a:p>
            <a:r>
              <a:rPr lang="en-US" sz="2400" dirty="0"/>
              <a:t>Cell phone, business, other sources of video were posted online .</a:t>
            </a:r>
          </a:p>
          <a:p>
            <a:r>
              <a:rPr lang="en-US" sz="2400" dirty="0"/>
              <a:t>These were largely negative. </a:t>
            </a:r>
          </a:p>
          <a:p>
            <a:r>
              <a:rPr lang="en-US" sz="2400" dirty="0"/>
              <a:t>For example, see Google “police abuse” under video tab</a:t>
            </a:r>
          </a:p>
          <a:p>
            <a:pPr marL="457200" lvl="1" indent="0">
              <a:buNone/>
            </a:pPr>
            <a:r>
              <a:rPr lang="en-US" dirty="0"/>
              <a:t>About 5,800,000 results (0.28 seconds) </a:t>
            </a:r>
            <a:r>
              <a:rPr lang="en-US" sz="1100" dirty="0">
                <a:solidFill>
                  <a:schemeClr val="accent6">
                    <a:lumMod val="75000"/>
                  </a:schemeClr>
                </a:solidFill>
                <a:hlinkClick r:id="rId3"/>
              </a:rPr>
              <a:t>https://www.youtube.com/watch?v=NIb9jPd6B58&amp;oref=https%3A%2F%2Fwww.youtube.com%2Fwatch%3Fv%3DNIb9jPd6B58&amp;has_verified=1</a:t>
            </a:r>
            <a:endParaRPr lang="en-US" sz="1100" dirty="0">
              <a:solidFill>
                <a:schemeClr val="accent6">
                  <a:lumMod val="75000"/>
                </a:schemeClr>
              </a:solidFill>
            </a:endParaRPr>
          </a:p>
          <a:p>
            <a:pPr marL="0" lvl="1" indent="0">
              <a:buNone/>
            </a:pPr>
            <a:endParaRPr lang="en-US" dirty="0"/>
          </a:p>
          <a:p>
            <a:pPr marL="0" lvl="1" indent="0">
              <a:buNone/>
            </a:pPr>
            <a:r>
              <a:rPr lang="en-US" dirty="0"/>
              <a:t>After BWCs</a:t>
            </a:r>
          </a:p>
          <a:p>
            <a:pPr marL="228600" lvl="1"/>
            <a:r>
              <a:rPr lang="en-US" dirty="0"/>
              <a:t>Allows police to better influence what gets seen and published. </a:t>
            </a:r>
          </a:p>
          <a:p>
            <a:pPr marL="228600" lvl="1"/>
            <a:r>
              <a:rPr lang="en-US" dirty="0"/>
              <a:t>Provides a more balanced and representative array of police-citizen encounters.</a:t>
            </a:r>
          </a:p>
          <a:p>
            <a:pPr marL="228600" lvl="1"/>
            <a:r>
              <a:rPr lang="en-US" dirty="0"/>
              <a:t>For example, see </a:t>
            </a:r>
            <a:r>
              <a:rPr lang="en-US" sz="1400" dirty="0">
                <a:hlinkClick r:id="rId4"/>
              </a:rPr>
              <a:t>https://www.nytimes.com/2017/05/28/us/body-cameras-police-video.html?smid=fb-nytimes&amp;smtyp=cur&amp;_r=1</a:t>
            </a:r>
            <a:endParaRPr lang="en-US" sz="1400" dirty="0"/>
          </a:p>
          <a:p>
            <a:pPr marL="228600" lvl="1"/>
            <a:endParaRPr lang="en-US" dirty="0"/>
          </a:p>
          <a:p>
            <a:pPr marL="457200" lvl="1" indent="0">
              <a:buNone/>
            </a:pPr>
            <a:endParaRPr lang="en-US" dirty="0">
              <a:solidFill>
                <a:schemeClr val="accent6">
                  <a:lumMod val="75000"/>
                </a:schemeClr>
              </a:solidFill>
            </a:endParaRPr>
          </a:p>
          <a:p>
            <a:pPr marL="457200" lvl="1" indent="0">
              <a:buNone/>
            </a:pPr>
            <a:endParaRPr lang="en-US" dirty="0"/>
          </a:p>
          <a:p>
            <a:pPr marL="0" indent="0">
              <a:buNone/>
            </a:pPr>
            <a:endParaRPr lang="en-US" dirty="0"/>
          </a:p>
        </p:txBody>
      </p:sp>
      <p:sp>
        <p:nvSpPr>
          <p:cNvPr id="6" name="Slide Number Placeholder 5"/>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8731395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514350"/>
            <a:ext cx="10515600" cy="5662613"/>
          </a:xfrm>
        </p:spPr>
        <p:txBody>
          <a:bodyPr>
            <a:noAutofit/>
          </a:bodyPr>
          <a:lstStyle/>
          <a:p>
            <a:pPr marL="457200" indent="-457200">
              <a:spcBef>
                <a:spcPct val="0"/>
              </a:spcBef>
              <a:spcAft>
                <a:spcPts val="0"/>
              </a:spcAft>
              <a:buFont typeface="+mj-lt"/>
              <a:buAutoNum type="arabicPeriod" startAt="6"/>
              <a:defRPr/>
            </a:pPr>
            <a:r>
              <a:rPr lang="en-US" altLang="en-US" dirty="0">
                <a:latin typeface="Arial" charset="0"/>
                <a:ea typeface="ＭＳ Ｐゴシック" pitchFamily="34" charset="-128"/>
                <a:cs typeface="Arial" charset="0"/>
              </a:rPr>
              <a:t>Which of the following steps must be completed to properly label/categorize videos in the nopd.evidence.com database?</a:t>
            </a:r>
          </a:p>
          <a:p>
            <a:pPr marL="914400" lvl="1" indent="-457200">
              <a:spcBef>
                <a:spcPct val="0"/>
              </a:spcBef>
              <a:spcAft>
                <a:spcPts val="0"/>
              </a:spcAft>
              <a:buFont typeface="+mj-lt"/>
              <a:buAutoNum type="alphaLcParenR"/>
              <a:defRPr/>
            </a:pPr>
            <a:r>
              <a:rPr lang="en-US" altLang="en-US" sz="1600" dirty="0">
                <a:latin typeface="Arial" charset="0"/>
                <a:ea typeface="ＭＳ Ｐゴシック" pitchFamily="34" charset="-128"/>
                <a:cs typeface="Arial" charset="0"/>
              </a:rPr>
              <a:t>The NOPD Item Number must be entered into the ID field.</a:t>
            </a:r>
          </a:p>
          <a:p>
            <a:pPr marL="914400" lvl="1" indent="-457200">
              <a:spcBef>
                <a:spcPct val="0"/>
              </a:spcBef>
              <a:spcAft>
                <a:spcPts val="0"/>
              </a:spcAft>
              <a:buFont typeface="+mj-lt"/>
              <a:buAutoNum type="alphaLcParenR"/>
              <a:defRPr/>
            </a:pPr>
            <a:r>
              <a:rPr lang="en-US" altLang="en-US" sz="1600" dirty="0">
                <a:latin typeface="Arial" charset="0"/>
                <a:ea typeface="ＭＳ Ｐゴシック" pitchFamily="34" charset="-128"/>
                <a:cs typeface="Arial" charset="0"/>
              </a:rPr>
              <a:t>All applicable categories must be selected from the dropdown list in the CATEGORY field.</a:t>
            </a:r>
          </a:p>
          <a:p>
            <a:pPr marL="914400" lvl="1" indent="-457200">
              <a:spcBef>
                <a:spcPct val="0"/>
              </a:spcBef>
              <a:spcAft>
                <a:spcPts val="0"/>
              </a:spcAft>
              <a:buFont typeface="+mj-lt"/>
              <a:buAutoNum type="alphaLcParenR"/>
              <a:defRPr/>
            </a:pPr>
            <a:r>
              <a:rPr lang="en-US" altLang="en-US" sz="1600" dirty="0">
                <a:latin typeface="Arial" charset="0"/>
                <a:ea typeface="ＭＳ Ｐゴシック" pitchFamily="34" charset="-128"/>
                <a:cs typeface="Arial" charset="0"/>
              </a:rPr>
              <a:t>The Location of Occurrence must replace the default label in the TITLE field.</a:t>
            </a:r>
          </a:p>
          <a:p>
            <a:pPr marL="914400" lvl="1" indent="-457200">
              <a:spcBef>
                <a:spcPct val="0"/>
              </a:spcBef>
              <a:spcAft>
                <a:spcPts val="1800"/>
              </a:spcAft>
              <a:buFont typeface="+mj-lt"/>
              <a:buAutoNum type="alphaLcParenR"/>
              <a:defRPr/>
            </a:pPr>
            <a:r>
              <a:rPr lang="en-US" altLang="en-US" sz="1600" dirty="0">
                <a:latin typeface="Arial" charset="0"/>
                <a:ea typeface="ＭＳ Ｐゴシック" pitchFamily="34" charset="-128"/>
                <a:cs typeface="Arial" charset="0"/>
              </a:rPr>
              <a:t>All of the above.</a:t>
            </a:r>
            <a:endParaRPr lang="en-US" altLang="en-US" dirty="0">
              <a:latin typeface="Arial" charset="0"/>
              <a:ea typeface="ＭＳ Ｐゴシック" pitchFamily="34" charset="-128"/>
              <a:cs typeface="Arial" charset="0"/>
            </a:endParaRPr>
          </a:p>
          <a:p>
            <a:pPr marL="457200" indent="-457200">
              <a:spcBef>
                <a:spcPct val="0"/>
              </a:spcBef>
              <a:spcAft>
                <a:spcPts val="0"/>
              </a:spcAft>
              <a:buFont typeface="+mj-lt"/>
              <a:buAutoNum type="arabicPeriod" startAt="6"/>
              <a:defRPr/>
            </a:pPr>
            <a:r>
              <a:rPr lang="en-US" altLang="en-US" dirty="0">
                <a:latin typeface="Arial" charset="0"/>
                <a:ea typeface="ＭＳ Ｐゴシック" pitchFamily="34" charset="-128"/>
                <a:cs typeface="Arial" charset="0"/>
              </a:rPr>
              <a:t>Fields that may be queried to locate videos in the nopd.evidence.com database include:</a:t>
            </a:r>
          </a:p>
          <a:p>
            <a:pPr marL="914400" lvl="1" indent="-457200">
              <a:spcBef>
                <a:spcPct val="0"/>
              </a:spcBef>
              <a:spcAft>
                <a:spcPts val="0"/>
              </a:spcAft>
              <a:buFont typeface="+mj-lt"/>
              <a:buAutoNum type="alphaLcParenR"/>
              <a:defRPr/>
            </a:pPr>
            <a:r>
              <a:rPr lang="en-US" altLang="en-US" sz="1600" dirty="0">
                <a:latin typeface="Arial" charset="0"/>
                <a:ea typeface="ＭＳ Ｐゴシック" pitchFamily="34" charset="-128"/>
                <a:cs typeface="Arial" charset="0"/>
              </a:rPr>
              <a:t>ID (item number)</a:t>
            </a:r>
          </a:p>
          <a:p>
            <a:pPr marL="914400" lvl="1" indent="-457200">
              <a:spcBef>
                <a:spcPct val="0"/>
              </a:spcBef>
              <a:spcAft>
                <a:spcPts val="0"/>
              </a:spcAft>
              <a:buFont typeface="+mj-lt"/>
              <a:buAutoNum type="alphaLcParenR"/>
              <a:defRPr/>
            </a:pPr>
            <a:r>
              <a:rPr lang="en-US" altLang="en-US" sz="1600" dirty="0">
                <a:latin typeface="Arial" charset="0"/>
                <a:ea typeface="ＭＳ Ｐゴシック" pitchFamily="34" charset="-128"/>
                <a:cs typeface="Arial" charset="0"/>
              </a:rPr>
              <a:t>Category</a:t>
            </a:r>
          </a:p>
          <a:p>
            <a:pPr marL="914400" lvl="1" indent="-457200">
              <a:spcBef>
                <a:spcPct val="0"/>
              </a:spcBef>
              <a:spcAft>
                <a:spcPts val="0"/>
              </a:spcAft>
              <a:buFont typeface="+mj-lt"/>
              <a:buAutoNum type="alphaLcParenR"/>
              <a:defRPr/>
            </a:pPr>
            <a:r>
              <a:rPr lang="en-US" altLang="en-US" sz="1600" dirty="0">
                <a:latin typeface="Arial" charset="0"/>
                <a:ea typeface="ＭＳ Ｐゴシック" pitchFamily="34" charset="-128"/>
                <a:cs typeface="Arial" charset="0"/>
              </a:rPr>
              <a:t>Title (location)</a:t>
            </a:r>
          </a:p>
          <a:p>
            <a:pPr marL="914400" lvl="1" indent="-457200">
              <a:spcBef>
                <a:spcPct val="0"/>
              </a:spcBef>
              <a:spcAft>
                <a:spcPts val="0"/>
              </a:spcAft>
              <a:buFont typeface="+mj-lt"/>
              <a:buAutoNum type="alphaLcParenR"/>
              <a:defRPr/>
            </a:pPr>
            <a:r>
              <a:rPr lang="en-US" altLang="en-US" sz="1600" dirty="0">
                <a:latin typeface="Arial" charset="0"/>
                <a:ea typeface="ＭＳ Ｐゴシック" pitchFamily="34" charset="-128"/>
                <a:cs typeface="Arial" charset="0"/>
              </a:rPr>
              <a:t>Owner (Officer’s name)</a:t>
            </a:r>
          </a:p>
          <a:p>
            <a:pPr marL="914400" lvl="1" indent="-457200">
              <a:spcBef>
                <a:spcPct val="0"/>
              </a:spcBef>
              <a:spcAft>
                <a:spcPts val="1800"/>
              </a:spcAft>
              <a:buFont typeface="+mj-lt"/>
              <a:buAutoNum type="alphaLcParenR"/>
              <a:defRPr/>
            </a:pPr>
            <a:r>
              <a:rPr lang="en-US" altLang="en-US" sz="1600" dirty="0">
                <a:latin typeface="Arial" charset="0"/>
                <a:ea typeface="ＭＳ Ｐゴシック" pitchFamily="34" charset="-128"/>
                <a:cs typeface="Arial" charset="0"/>
              </a:rPr>
              <a:t>All of the above.</a:t>
            </a:r>
          </a:p>
          <a:p>
            <a:pPr marL="457200" indent="-457200">
              <a:spcBef>
                <a:spcPct val="0"/>
              </a:spcBef>
              <a:buFont typeface="Calibri" pitchFamily="34" charset="0"/>
              <a:buAutoNum type="arabicPeriod" startAt="8"/>
              <a:defRPr/>
            </a:pPr>
            <a:r>
              <a:rPr lang="en-US" altLang="en-US" dirty="0">
                <a:latin typeface="Arial" charset="0"/>
                <a:ea typeface="ＭＳ Ｐゴシック" pitchFamily="34" charset="-128"/>
                <a:cs typeface="Arial" charset="0"/>
              </a:rPr>
              <a:t>Activation of the BWC is required during:</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Pedestrian stops.</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Traffic stops.</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Domestic violence calls.</a:t>
            </a:r>
          </a:p>
          <a:p>
            <a:pPr marL="914400" lvl="1" indent="-457200">
              <a:spcBef>
                <a:spcPct val="0"/>
              </a:spcBef>
              <a:spcAft>
                <a:spcPts val="0"/>
              </a:spcAft>
              <a:buFont typeface="Calibri" pitchFamily="34" charset="0"/>
              <a:buAutoNum type="alphaLcParenR"/>
              <a:defRPr/>
            </a:pPr>
            <a:r>
              <a:rPr lang="en-US" altLang="en-US" sz="1600" dirty="0">
                <a:latin typeface="Arial" charset="0"/>
                <a:ea typeface="ＭＳ Ｐゴシック" pitchFamily="34" charset="-128"/>
                <a:cs typeface="Arial" charset="0"/>
              </a:rPr>
              <a:t>All calls for service.</a:t>
            </a:r>
          </a:p>
          <a:p>
            <a:pPr marL="914400" lvl="1" indent="-457200">
              <a:spcBef>
                <a:spcPct val="0"/>
              </a:spcBef>
              <a:spcAft>
                <a:spcPts val="1800"/>
              </a:spcAft>
              <a:buFont typeface="Calibri" pitchFamily="34" charset="0"/>
              <a:buAutoNum type="alphaLcParenR"/>
              <a:defRPr/>
            </a:pPr>
            <a:r>
              <a:rPr lang="en-US" altLang="en-US" sz="1600" dirty="0">
                <a:latin typeface="Arial" charset="0"/>
                <a:ea typeface="ＭＳ Ｐゴシック" pitchFamily="34" charset="-128"/>
                <a:cs typeface="Arial" charset="0"/>
              </a:rPr>
              <a:t>All of the above.</a:t>
            </a:r>
          </a:p>
          <a:p>
            <a:endParaRPr lang="en-US" dirty="0"/>
          </a:p>
        </p:txBody>
      </p:sp>
      <p:sp>
        <p:nvSpPr>
          <p:cNvPr id="4" name="Slide Number Placeholder 3"/>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60</a:t>
            </a:fld>
            <a:endParaRPr lang="en-US" dirty="0">
              <a:solidFill>
                <a:prstClr val="black">
                  <a:tint val="75000"/>
                </a:prstClr>
              </a:solidFill>
            </a:endParaRPr>
          </a:p>
        </p:txBody>
      </p:sp>
      <p:sp>
        <p:nvSpPr>
          <p:cNvPr id="3" name="TextBox 2"/>
          <p:cNvSpPr txBox="1"/>
          <p:nvPr/>
        </p:nvSpPr>
        <p:spPr bwMode="auto">
          <a:xfrm>
            <a:off x="76580" y="641237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13819629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514350"/>
            <a:ext cx="10515600" cy="5662613"/>
          </a:xfrm>
        </p:spPr>
        <p:txBody>
          <a:bodyPr>
            <a:normAutofit/>
          </a:bodyPr>
          <a:lstStyle/>
          <a:p>
            <a:pPr>
              <a:spcBef>
                <a:spcPct val="0"/>
              </a:spcBef>
              <a:buFont typeface="Arial" charset="0"/>
              <a:buNone/>
              <a:defRPr/>
            </a:pPr>
            <a:endParaRPr lang="en-US" altLang="en-US" sz="1600" dirty="0">
              <a:latin typeface="Arial" charset="0"/>
              <a:ea typeface="ＭＳ Ｐゴシック" pitchFamily="34" charset="-128"/>
              <a:cs typeface="Arial" charset="0"/>
            </a:endParaRPr>
          </a:p>
          <a:p>
            <a:pPr marL="457200" indent="-457200">
              <a:spcBef>
                <a:spcPct val="0"/>
              </a:spcBef>
              <a:spcAft>
                <a:spcPts val="600"/>
              </a:spcAft>
              <a:buFont typeface="Calibri" pitchFamily="34" charset="0"/>
              <a:buAutoNum type="arabicPeriod" startAt="9"/>
              <a:defRPr/>
            </a:pPr>
            <a:r>
              <a:rPr lang="en-US" altLang="en-US" dirty="0">
                <a:latin typeface="Arial" charset="0"/>
                <a:ea typeface="ＭＳ Ｐゴシック" pitchFamily="34" charset="-128"/>
                <a:cs typeface="Arial" charset="0"/>
              </a:rPr>
              <a:t>If personnel desire to deactivate the recording function on a BWC prior to the conclusion of an investigation or contact, the personnel MUST:</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Use their discretion and deactivate the device as they deem appropriate.</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Seek and obtain supervisory approval prior to cessation.</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Document the reason on the BWC recording prior to deactivation.</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All of the above. </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b and c only.</a:t>
            </a:r>
          </a:p>
          <a:p>
            <a:pPr marL="914400" lvl="1" indent="-457200">
              <a:spcBef>
                <a:spcPct val="0"/>
              </a:spcBef>
              <a:buFont typeface="Calibri" pitchFamily="34" charset="0"/>
              <a:buAutoNum type="alphaLcParenR"/>
              <a:defRPr/>
            </a:pPr>
            <a:endParaRPr lang="en-US" altLang="en-US" sz="1600" dirty="0">
              <a:latin typeface="Arial" charset="0"/>
              <a:ea typeface="ＭＳ Ｐゴシック" pitchFamily="34" charset="-128"/>
              <a:cs typeface="Arial" charset="0"/>
            </a:endParaRPr>
          </a:p>
          <a:p>
            <a:pPr lvl="1">
              <a:spcBef>
                <a:spcPct val="0"/>
              </a:spcBef>
              <a:buFont typeface="Arial" charset="0"/>
              <a:buNone/>
              <a:defRPr/>
            </a:pPr>
            <a:endParaRPr lang="en-US" altLang="en-US" sz="1600" dirty="0">
              <a:latin typeface="Arial" charset="0"/>
              <a:ea typeface="ＭＳ Ｐゴシック" pitchFamily="34" charset="-128"/>
              <a:cs typeface="Arial" charset="0"/>
            </a:endParaRPr>
          </a:p>
          <a:p>
            <a:pPr marL="457200" indent="-457200">
              <a:spcBef>
                <a:spcPct val="0"/>
              </a:spcBef>
              <a:spcAft>
                <a:spcPts val="600"/>
              </a:spcAft>
              <a:buFont typeface="+mj-lt"/>
              <a:buAutoNum type="arabicPeriod" startAt="9"/>
              <a:defRPr/>
            </a:pPr>
            <a:r>
              <a:rPr lang="en-US" altLang="en-US" dirty="0">
                <a:latin typeface="Arial" charset="0"/>
                <a:ea typeface="ＭＳ Ｐゴシック" pitchFamily="34" charset="-128"/>
                <a:cs typeface="Arial" charset="0"/>
              </a:rPr>
              <a:t>Explain when personnel are required to deactivate the recording function on their BWC.</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When requested to do so by medical facility personnel (while inside the medical facility).</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Upon entering CLU and for the duration while inside.</a:t>
            </a:r>
          </a:p>
          <a:p>
            <a:pPr marL="914400" lvl="1" indent="-457200">
              <a:spcBef>
                <a:spcPct val="0"/>
              </a:spcBef>
              <a:spcAft>
                <a:spcPts val="0"/>
              </a:spcAft>
              <a:buFont typeface="Calibri" pitchFamily="34" charset="0"/>
              <a:buAutoNum type="alphaLcParenR"/>
              <a:defRPr/>
            </a:pPr>
            <a:r>
              <a:rPr lang="en-US" altLang="en-US" sz="1600" dirty="0">
                <a:latin typeface="Arial" charset="0"/>
                <a:ea typeface="ＭＳ Ｐゴシック" pitchFamily="34" charset="-128"/>
                <a:cs typeface="Arial" charset="0"/>
              </a:rPr>
              <a:t>Prior to entering the Juvenile Detention Center, personnel are required to physically remove the BWC from their person.</a:t>
            </a:r>
          </a:p>
          <a:p>
            <a:pPr marL="914400" lvl="1" indent="-457200">
              <a:spcBef>
                <a:spcPct val="0"/>
              </a:spcBef>
              <a:spcAft>
                <a:spcPts val="0"/>
              </a:spcAft>
              <a:buFont typeface="Calibri" pitchFamily="34" charset="0"/>
              <a:buAutoNum type="alphaLcParenR"/>
              <a:defRPr/>
            </a:pPr>
            <a:r>
              <a:rPr lang="en-US" altLang="en-US" sz="1600" dirty="0">
                <a:latin typeface="Arial" charset="0"/>
                <a:ea typeface="ＭＳ Ｐゴシック" pitchFamily="34" charset="-128"/>
                <a:cs typeface="Arial" charset="0"/>
              </a:rPr>
              <a:t>When requested to </a:t>
            </a:r>
            <a:r>
              <a:rPr lang="en-US" altLang="en-US" sz="1600" dirty="0">
                <a:solidFill>
                  <a:schemeClr val="tx2"/>
                </a:solidFill>
                <a:latin typeface="Arial" charset="0"/>
                <a:ea typeface="ＭＳ Ｐゴシック" pitchFamily="34" charset="-128"/>
                <a:cs typeface="Arial" charset="0"/>
              </a:rPr>
              <a:t>do so by anyone who does not wish to be recorded.</a:t>
            </a:r>
          </a:p>
          <a:p>
            <a:pPr marL="914400" lvl="1" indent="-457200">
              <a:spcBef>
                <a:spcPct val="0"/>
              </a:spcBef>
              <a:spcAft>
                <a:spcPts val="0"/>
              </a:spcAft>
              <a:buFont typeface="Calibri" pitchFamily="34" charset="0"/>
              <a:buAutoNum type="alphaLcParenR"/>
              <a:defRPr/>
            </a:pPr>
            <a:r>
              <a:rPr lang="en-US" altLang="en-US" sz="1600" dirty="0">
                <a:solidFill>
                  <a:schemeClr val="tx2"/>
                </a:solidFill>
                <a:latin typeface="Arial" charset="0"/>
                <a:ea typeface="ＭＳ Ｐゴシック" pitchFamily="34" charset="-128"/>
                <a:cs typeface="Arial" charset="0"/>
              </a:rPr>
              <a:t>a, b, and c only.</a:t>
            </a:r>
          </a:p>
          <a:p>
            <a:endParaRPr lang="en-US" dirty="0"/>
          </a:p>
        </p:txBody>
      </p:sp>
      <p:sp>
        <p:nvSpPr>
          <p:cNvPr id="4" name="Slide Number Placeholder 3"/>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61</a:t>
            </a:fld>
            <a:endParaRPr lang="en-US" dirty="0">
              <a:solidFill>
                <a:prstClr val="black">
                  <a:tint val="75000"/>
                </a:prstClr>
              </a:solidFill>
            </a:endParaRPr>
          </a:p>
        </p:txBody>
      </p:sp>
      <p:sp>
        <p:nvSpPr>
          <p:cNvPr id="3" name="TextBox 2"/>
          <p:cNvSpPr txBox="1"/>
          <p:nvPr/>
        </p:nvSpPr>
        <p:spPr bwMode="auto">
          <a:xfrm>
            <a:off x="57530" y="641237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1881455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533400"/>
            <a:ext cx="10515600" cy="5643563"/>
          </a:xfrm>
        </p:spPr>
        <p:txBody>
          <a:bodyPr/>
          <a:lstStyle/>
          <a:p>
            <a:pPr marL="457200" indent="-457200">
              <a:spcBef>
                <a:spcPct val="0"/>
              </a:spcBef>
              <a:buFont typeface="Calibri" panose="020F0502020204030204" pitchFamily="34" charset="0"/>
              <a:buAutoNum type="arabicPeriod" startAt="11"/>
            </a:pPr>
            <a:r>
              <a:rPr lang="en-US" altLang="en-US" dirty="0" smtClean="0">
                <a:ea typeface="ＭＳ Ｐゴシック" panose="020B0600070205080204" pitchFamily="34" charset="-128"/>
              </a:rPr>
              <a:t> List </a:t>
            </a:r>
            <a:r>
              <a:rPr lang="en-US" altLang="en-US" dirty="0">
                <a:ea typeface="ＭＳ Ｐゴシック" panose="020B0600070205080204" pitchFamily="34" charset="-128"/>
              </a:rPr>
              <a:t>when personnel are permitted to access videos in the nopd.evidence.com database.</a:t>
            </a:r>
          </a:p>
          <a:p>
            <a:pPr marL="457200" indent="-457200">
              <a:spcBef>
                <a:spcPct val="0"/>
              </a:spcBef>
              <a:buFont typeface="Calibri" panose="020F0502020204030204" pitchFamily="34" charset="0"/>
              <a:buAutoNum type="arabicPeriod" startAt="11"/>
            </a:pPr>
            <a:endParaRPr lang="en-US" altLang="en-US" dirty="0">
              <a:ea typeface="ＭＳ Ｐゴシック" panose="020B0600070205080204" pitchFamily="34" charset="-128"/>
            </a:endParaRPr>
          </a:p>
          <a:p>
            <a:pPr marL="914400" lvl="1" indent="-457200">
              <a:spcBef>
                <a:spcPct val="0"/>
              </a:spcBef>
              <a:spcAft>
                <a:spcPts val="1200"/>
              </a:spcAft>
              <a:buFont typeface="Calibri" panose="020F0502020204030204" pitchFamily="34" charset="0"/>
              <a:buAutoNum type="alphaLcParen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A department member may review his/her own BWC recordings to help ensure accuracy and consistency of accounts.</a:t>
            </a:r>
          </a:p>
          <a:p>
            <a:pPr marL="914400" lvl="1" indent="-457200">
              <a:spcBef>
                <a:spcPct val="0"/>
              </a:spcBef>
              <a:spcAft>
                <a:spcPts val="1200"/>
              </a:spcAft>
              <a:buFont typeface="Calibri" panose="020F0502020204030204" pitchFamily="34" charset="0"/>
              <a:buAutoNum type="alphaLcParen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A department member involved in any use of force incident or accident causing injuries will be permitted, but not required, to review his/her own BWC video recordings prior to providing a recorded statement or completing reports.</a:t>
            </a:r>
          </a:p>
          <a:p>
            <a:pPr marL="914400" lvl="1" indent="-457200">
              <a:spcBef>
                <a:spcPct val="0"/>
              </a:spcBef>
              <a:spcAft>
                <a:spcPts val="1200"/>
              </a:spcAft>
              <a:buFont typeface="Calibri" panose="020F0502020204030204" pitchFamily="34" charset="0"/>
              <a:buAutoNum type="alphaLcParen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A supervisor may review specific BWC media for training, performance review/critique, early intervention inquiries, administrative inquiries, or other articulable reasons.</a:t>
            </a:r>
          </a:p>
          <a:p>
            <a:pPr marL="914400" lvl="1" indent="-457200">
              <a:spcBef>
                <a:spcPct val="0"/>
              </a:spcBef>
              <a:spcAft>
                <a:spcPts val="1200"/>
              </a:spcAft>
              <a:buFont typeface="Calibri" panose="020F0502020204030204" pitchFamily="34" charset="0"/>
              <a:buAutoNum type="alphaLcParen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Field training officers may use media captured by a BWC to provide immediate training to recruits and to assist with the completion of Daily Observation Reports.</a:t>
            </a:r>
          </a:p>
          <a:p>
            <a:pPr marL="914400" lvl="1" indent="-457200">
              <a:spcBef>
                <a:spcPct val="0"/>
              </a:spcBef>
              <a:spcAft>
                <a:spcPts val="1200"/>
              </a:spcAft>
              <a:buFont typeface="Calibri" panose="020F0502020204030204" pitchFamily="34" charset="0"/>
              <a:buAutoNum type="alphaLcParen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All of the above.</a:t>
            </a:r>
          </a:p>
          <a:p>
            <a:endParaRPr lang="en-US" dirty="0"/>
          </a:p>
        </p:txBody>
      </p:sp>
      <p:sp>
        <p:nvSpPr>
          <p:cNvPr id="4" name="Slide Number Placeholder 3"/>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62</a:t>
            </a:fld>
            <a:endParaRPr lang="en-US" dirty="0">
              <a:solidFill>
                <a:prstClr val="black">
                  <a:tint val="75000"/>
                </a:prstClr>
              </a:solidFill>
            </a:endParaRPr>
          </a:p>
        </p:txBody>
      </p:sp>
      <p:sp>
        <p:nvSpPr>
          <p:cNvPr id="3" name="TextBox 2"/>
          <p:cNvSpPr txBox="1"/>
          <p:nvPr/>
        </p:nvSpPr>
        <p:spPr bwMode="auto">
          <a:xfrm>
            <a:off x="57530" y="641237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41357354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04850" y="341646"/>
            <a:ext cx="10515600" cy="1325563"/>
          </a:xfrm>
        </p:spPr>
        <p:txBody>
          <a:bodyPr/>
          <a:lstStyle/>
          <a:p>
            <a:r>
              <a:rPr lang="en-US" dirty="0" smtClean="0"/>
              <a:t>Example</a:t>
            </a:r>
            <a:endParaRPr lang="en-US" dirty="0"/>
          </a:p>
        </p:txBody>
      </p:sp>
      <p:sp>
        <p:nvSpPr>
          <p:cNvPr id="13" name="Content Placeholder 12"/>
          <p:cNvSpPr>
            <a:spLocks noGrp="1"/>
          </p:cNvSpPr>
          <p:nvPr>
            <p:ph idx="1"/>
          </p:nvPr>
        </p:nvSpPr>
        <p:spPr>
          <a:xfrm>
            <a:off x="762000" y="1539875"/>
            <a:ext cx="10515600" cy="4351338"/>
          </a:xfrm>
        </p:spPr>
        <p:txBody>
          <a:bodyPr>
            <a:normAutofit fontScale="92500" lnSpcReduction="10000"/>
          </a:bodyPr>
          <a:lstStyle/>
          <a:p>
            <a:pPr marL="0" indent="0">
              <a:buNone/>
            </a:pPr>
            <a:r>
              <a:rPr lang="en-US" u="sng" dirty="0">
                <a:solidFill>
                  <a:srgbClr val="000000"/>
                </a:solidFill>
                <a:effectLst>
                  <a:outerShdw dist="127000" dir="4800000" sx="1000" sy="1000" algn="tl" rotWithShape="0">
                    <a:srgbClr val="FF0000"/>
                  </a:outerShdw>
                </a:effectLst>
                <a:ea typeface="Century Schoolbook" charset="0"/>
                <a:cs typeface="Century Schoolbook" charset="0"/>
              </a:rPr>
              <a:t>Scenario</a:t>
            </a:r>
          </a:p>
          <a:p>
            <a:r>
              <a:rPr lang="en-US" dirty="0">
                <a:solidFill>
                  <a:srgbClr val="000000"/>
                </a:solidFill>
                <a:effectLst>
                  <a:outerShdw dist="127000" dir="4800000" sx="1000" sy="1000" algn="tl" rotWithShape="0">
                    <a:srgbClr val="FF0000"/>
                  </a:outerShdw>
                </a:effectLst>
                <a:ea typeface="Century Schoolbook" charset="0"/>
                <a:cs typeface="Century Schoolbook" charset="0"/>
              </a:rPr>
              <a:t>Officer is assigned to report of child sexual abuse at family residence. Suspect is uncle who is present. Victim child is present. Officer arrives and is allowed entry. Officer announces recording. Parents demand recording is stopped, citing privacy and concern for child. </a:t>
            </a:r>
          </a:p>
          <a:p>
            <a:pPr marL="971550" lvl="1" indent="-514350">
              <a:buFont typeface="+mj-lt"/>
              <a:buAutoNum type="alphaUcPeriod"/>
            </a:pPr>
            <a:r>
              <a:rPr lang="en-US" sz="2800" dirty="0">
                <a:solidFill>
                  <a:srgbClr val="000000"/>
                </a:solidFill>
                <a:effectLst>
                  <a:outerShdw dist="127000" dir="4800000" sx="1000" sy="1000" algn="tl" rotWithShape="0">
                    <a:srgbClr val="FF0000"/>
                  </a:outerShdw>
                </a:effectLst>
                <a:ea typeface="Century Schoolbook" charset="0"/>
                <a:cs typeface="Century Schoolbook" charset="0"/>
              </a:rPr>
              <a:t>Officer deactivates.</a:t>
            </a:r>
          </a:p>
          <a:p>
            <a:pPr marL="971550" lvl="1" indent="-514350">
              <a:buFont typeface="+mj-lt"/>
              <a:buAutoNum type="alphaUcPeriod"/>
            </a:pPr>
            <a:r>
              <a:rPr lang="en-US" sz="2800" dirty="0">
                <a:solidFill>
                  <a:srgbClr val="000000"/>
                </a:solidFill>
                <a:effectLst>
                  <a:outerShdw dist="127000" dir="4800000" sx="1000" sy="1000" algn="tl" rotWithShape="0">
                    <a:srgbClr val="FF0000"/>
                  </a:outerShdw>
                </a:effectLst>
                <a:ea typeface="Century Schoolbook" charset="0"/>
                <a:cs typeface="Century Schoolbook" charset="0"/>
              </a:rPr>
              <a:t>Officer continues recording.</a:t>
            </a:r>
          </a:p>
          <a:p>
            <a:r>
              <a:rPr lang="en-US" dirty="0">
                <a:solidFill>
                  <a:srgbClr val="000000"/>
                </a:solidFill>
                <a:effectLst>
                  <a:outerShdw dist="127000" dir="4800000" sx="1000" sy="1000" algn="tl" rotWithShape="0">
                    <a:srgbClr val="FF0000"/>
                  </a:outerShdw>
                </a:effectLst>
                <a:ea typeface="Century Schoolbook" charset="0"/>
                <a:cs typeface="Century Schoolbook" charset="0"/>
              </a:rPr>
              <a:t>Officer begins investigation and suspect uncle begins to become uncooperative. </a:t>
            </a:r>
          </a:p>
          <a:p>
            <a:pPr marL="971550" lvl="1" indent="-514350">
              <a:buFont typeface="+mj-lt"/>
              <a:buAutoNum type="alphaUcPeriod"/>
            </a:pPr>
            <a:r>
              <a:rPr lang="en-US" sz="2800" dirty="0">
                <a:solidFill>
                  <a:srgbClr val="000000"/>
                </a:solidFill>
                <a:effectLst>
                  <a:outerShdw dist="127000" dir="4800000" sx="1000" sy="1000" algn="tl" rotWithShape="0">
                    <a:srgbClr val="FF0000"/>
                  </a:outerShdw>
                </a:effectLst>
                <a:ea typeface="Century Schoolbook" charset="0"/>
                <a:cs typeface="Century Schoolbook" charset="0"/>
              </a:rPr>
              <a:t>Officer keeps BWC deactivated.</a:t>
            </a:r>
          </a:p>
          <a:p>
            <a:pPr marL="971550" lvl="1" indent="-514350">
              <a:buFont typeface="+mj-lt"/>
              <a:buAutoNum type="alphaUcPeriod"/>
            </a:pPr>
            <a:r>
              <a:rPr lang="en-US" sz="2800" dirty="0">
                <a:solidFill>
                  <a:srgbClr val="000000"/>
                </a:solidFill>
                <a:effectLst>
                  <a:outerShdw dist="127000" dir="4800000" sx="1000" sy="1000" algn="tl" rotWithShape="0">
                    <a:srgbClr val="FF0000"/>
                  </a:outerShdw>
                </a:effectLst>
                <a:ea typeface="Century Schoolbook" charset="0"/>
                <a:cs typeface="Century Schoolbook" charset="0"/>
              </a:rPr>
              <a:t>Officer reactivates. </a:t>
            </a:r>
          </a:p>
        </p:txBody>
      </p:sp>
    </p:spTree>
    <p:extLst>
      <p:ext uri="{BB962C8B-B14F-4D97-AF65-F5344CB8AC3E}">
        <p14:creationId xmlns:p14="http://schemas.microsoft.com/office/powerpoint/2010/main" val="39964157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88931" y="2161325"/>
            <a:ext cx="10977862" cy="523220"/>
          </a:xfrm>
          <a:prstGeom prst="rect">
            <a:avLst/>
          </a:prstGeom>
          <a:noFill/>
          <a:effectLst>
            <a:outerShdw blurRad="355600" dist="1371600" dir="5400000" sx="119000" sy="119000" algn="ctr" rotWithShape="0">
              <a:srgbClr val="000000">
                <a:alpha val="64000"/>
              </a:srgbClr>
            </a:outerShdw>
          </a:effectLst>
        </p:spPr>
        <p:txBody>
          <a:bodyPr wrap="square" rtlCol="0">
            <a:spAutoFit/>
          </a:bodyPr>
          <a:lstStyle/>
          <a:p>
            <a:endParaRPr lang="en-US" sz="2800" b="1" dirty="0">
              <a:solidFill>
                <a:srgbClr val="000000"/>
              </a:solidFill>
              <a:effectLst>
                <a:outerShdw dist="127000" dir="4800000" sx="1000" sy="1000" algn="tl" rotWithShape="0">
                  <a:srgbClr val="FF0000"/>
                </a:outerShdw>
              </a:effectLst>
              <a:latin typeface="Century Schoolbook" charset="0"/>
              <a:ea typeface="Century Schoolbook" charset="0"/>
              <a:cs typeface="Century Schoolbook" charset="0"/>
            </a:endParaRPr>
          </a:p>
        </p:txBody>
      </p:sp>
      <p:sp>
        <p:nvSpPr>
          <p:cNvPr id="4" name="Title 3"/>
          <p:cNvSpPr>
            <a:spLocks noGrp="1"/>
          </p:cNvSpPr>
          <p:nvPr>
            <p:ph type="title"/>
          </p:nvPr>
        </p:nvSpPr>
        <p:spPr/>
        <p:txBody>
          <a:bodyPr/>
          <a:lstStyle/>
          <a:p>
            <a:r>
              <a:rPr lang="en-US" dirty="0" smtClean="0"/>
              <a:t>Example, cont.</a:t>
            </a:r>
            <a:endParaRPr lang="en-US" dirty="0"/>
          </a:p>
        </p:txBody>
      </p:sp>
      <p:sp>
        <p:nvSpPr>
          <p:cNvPr id="5" name="Content Placeholder 4"/>
          <p:cNvSpPr>
            <a:spLocks noGrp="1"/>
          </p:cNvSpPr>
          <p:nvPr>
            <p:ph idx="1"/>
          </p:nvPr>
        </p:nvSpPr>
        <p:spPr/>
        <p:txBody>
          <a:bodyPr/>
          <a:lstStyle/>
          <a:p>
            <a:r>
              <a:rPr lang="en-US" dirty="0">
                <a:solidFill>
                  <a:srgbClr val="000000"/>
                </a:solidFill>
                <a:effectLst>
                  <a:outerShdw dist="127000" dir="4800000" sx="1000" sy="1000" algn="tl" rotWithShape="0">
                    <a:srgbClr val="FF0000"/>
                  </a:outerShdw>
                </a:effectLst>
                <a:ea typeface="Century Schoolbook" charset="0"/>
                <a:cs typeface="Century Schoolbook" charset="0"/>
              </a:rPr>
              <a:t>Parents become agitated about recording of extremely private, disturbing, and emotional situation.</a:t>
            </a:r>
          </a:p>
          <a:p>
            <a:pPr marL="971550" lvl="1" indent="-514350">
              <a:buFont typeface="+mj-lt"/>
              <a:buAutoNum type="alphaUcPeriod"/>
            </a:pPr>
            <a:r>
              <a:rPr lang="en-US" sz="2800" dirty="0">
                <a:solidFill>
                  <a:srgbClr val="000000"/>
                </a:solidFill>
                <a:effectLst>
                  <a:outerShdw dist="127000" dir="4800000" sx="1000" sy="1000" algn="tl" rotWithShape="0">
                    <a:srgbClr val="FF0000"/>
                  </a:outerShdw>
                </a:effectLst>
                <a:ea typeface="Century Schoolbook" charset="0"/>
                <a:cs typeface="Century Schoolbook" charset="0"/>
              </a:rPr>
              <a:t>Officer deactivates.</a:t>
            </a:r>
          </a:p>
          <a:p>
            <a:pPr marL="971550" lvl="1" indent="-514350">
              <a:buFont typeface="+mj-lt"/>
              <a:buAutoNum type="alphaUcPeriod"/>
            </a:pPr>
            <a:r>
              <a:rPr lang="en-US" sz="2800" dirty="0">
                <a:solidFill>
                  <a:srgbClr val="000000"/>
                </a:solidFill>
                <a:effectLst>
                  <a:outerShdw dist="127000" dir="4800000" sx="1000" sy="1000" algn="tl" rotWithShape="0">
                    <a:srgbClr val="FF0000"/>
                  </a:outerShdw>
                </a:effectLst>
                <a:ea typeface="Century Schoolbook" charset="0"/>
                <a:cs typeface="Century Schoolbook" charset="0"/>
              </a:rPr>
              <a:t>Officer continues recording.</a:t>
            </a:r>
          </a:p>
          <a:p>
            <a:pPr marL="971550" lvl="1" indent="-514350">
              <a:buFont typeface="+mj-lt"/>
              <a:buAutoNum type="alphaUcPeriod"/>
            </a:pPr>
            <a:r>
              <a:rPr lang="en-US" sz="2800" dirty="0">
                <a:solidFill>
                  <a:srgbClr val="000000"/>
                </a:solidFill>
                <a:effectLst>
                  <a:outerShdw dist="127000" dir="4800000" sx="1000" sy="1000" algn="tl" rotWithShape="0">
                    <a:srgbClr val="FF0000"/>
                  </a:outerShdw>
                </a:effectLst>
                <a:ea typeface="Century Schoolbook" charset="0"/>
                <a:cs typeface="Century Schoolbook" charset="0"/>
              </a:rPr>
              <a:t>Other option presented.</a:t>
            </a:r>
          </a:p>
          <a:p>
            <a:endParaRPr lang="en-US" dirty="0"/>
          </a:p>
        </p:txBody>
      </p:sp>
    </p:spTree>
    <p:extLst>
      <p:ext uri="{BB962C8B-B14F-4D97-AF65-F5344CB8AC3E}">
        <p14:creationId xmlns:p14="http://schemas.microsoft.com/office/powerpoint/2010/main" val="201034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rgbClr val="000000"/>
                </a:solidFill>
              </a:rPr>
              <a:t>What types of cameras were used in these videos?</a:t>
            </a:r>
            <a:endParaRPr lang="en-US" dirty="0"/>
          </a:p>
        </p:txBody>
      </p:sp>
      <p:sp>
        <p:nvSpPr>
          <p:cNvPr id="3" name="Content Placeholder 2"/>
          <p:cNvSpPr>
            <a:spLocks noGrp="1"/>
          </p:cNvSpPr>
          <p:nvPr>
            <p:ph idx="1"/>
          </p:nvPr>
        </p:nvSpPr>
        <p:spPr/>
        <p:txBody>
          <a:bodyPr/>
          <a:lstStyle/>
          <a:p>
            <a:pPr lvl="0"/>
            <a:endParaRPr lang="en-US" b="0" dirty="0">
              <a:solidFill>
                <a:srgbClr val="000000"/>
              </a:solidFill>
            </a:endParaRPr>
          </a:p>
          <a:p>
            <a:pPr lvl="0"/>
            <a:r>
              <a:rPr lang="en-US" b="0" dirty="0">
                <a:solidFill>
                  <a:srgbClr val="000000"/>
                </a:solidFill>
              </a:rPr>
              <a:t>Police vehicle</a:t>
            </a:r>
          </a:p>
          <a:p>
            <a:pPr lvl="0"/>
            <a:r>
              <a:rPr lang="en-US" b="0" dirty="0">
                <a:solidFill>
                  <a:srgbClr val="000000"/>
                </a:solidFill>
              </a:rPr>
              <a:t>Booking facility</a:t>
            </a:r>
          </a:p>
          <a:p>
            <a:pPr lvl="0"/>
            <a:r>
              <a:rPr lang="en-US" b="0" dirty="0">
                <a:solidFill>
                  <a:srgbClr val="000000"/>
                </a:solidFill>
              </a:rPr>
              <a:t>Interview room</a:t>
            </a:r>
          </a:p>
          <a:p>
            <a:pPr lvl="0"/>
            <a:r>
              <a:rPr lang="en-US" b="0" dirty="0">
                <a:solidFill>
                  <a:srgbClr val="000000"/>
                </a:solidFill>
              </a:rPr>
              <a:t>Private security cameras</a:t>
            </a:r>
          </a:p>
          <a:p>
            <a:pPr lvl="0"/>
            <a:r>
              <a:rPr lang="en-US" b="0" dirty="0">
                <a:solidFill>
                  <a:srgbClr val="000000"/>
                </a:solidFill>
              </a:rPr>
              <a:t>Public security cameras</a:t>
            </a:r>
          </a:p>
          <a:p>
            <a:pPr lvl="0"/>
            <a:r>
              <a:rPr lang="en-US" b="0" dirty="0">
                <a:solidFill>
                  <a:srgbClr val="000000"/>
                </a:solidFill>
              </a:rPr>
              <a:t>Video cameras</a:t>
            </a:r>
          </a:p>
          <a:p>
            <a:pPr lvl="0"/>
            <a:r>
              <a:rPr lang="en-US" b="0" dirty="0">
                <a:solidFill>
                  <a:srgbClr val="000000"/>
                </a:solidFill>
              </a:rPr>
              <a:t>Cell phones</a:t>
            </a:r>
          </a:p>
          <a:p>
            <a:endParaRPr lang="en-US" dirty="0"/>
          </a:p>
        </p:txBody>
      </p:sp>
      <p:sp>
        <p:nvSpPr>
          <p:cNvPr id="6" name="Slide Number Placeholder 5"/>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32766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23900" y="76201"/>
            <a:ext cx="10744200" cy="708025"/>
          </a:xfrm>
        </p:spPr>
        <p:txBody>
          <a:bodyPr>
            <a:noAutofit/>
          </a:bodyPr>
          <a:lstStyle/>
          <a:p>
            <a:r>
              <a:rPr lang="en-US" altLang="en-US" dirty="0">
                <a:solidFill>
                  <a:srgbClr val="000000"/>
                </a:solidFill>
              </a:rPr>
              <a:t>Timeline of Key Events for BWCs in the USA</a:t>
            </a:r>
          </a:p>
        </p:txBody>
      </p:sp>
      <p:sp>
        <p:nvSpPr>
          <p:cNvPr id="9219" name="Content Placeholder 2"/>
          <p:cNvSpPr>
            <a:spLocks noGrp="1"/>
          </p:cNvSpPr>
          <p:nvPr>
            <p:ph idx="1"/>
          </p:nvPr>
        </p:nvSpPr>
        <p:spPr>
          <a:xfrm>
            <a:off x="613085" y="731619"/>
            <a:ext cx="10783048" cy="5674659"/>
          </a:xfrm>
        </p:spPr>
        <p:txBody>
          <a:bodyPr>
            <a:noAutofit/>
          </a:bodyPr>
          <a:lstStyle/>
          <a:p>
            <a:pPr marL="0" indent="0">
              <a:lnSpc>
                <a:spcPct val="100000"/>
              </a:lnSpc>
              <a:spcBef>
                <a:spcPts val="0"/>
              </a:spcBef>
              <a:buNone/>
              <a:defRPr/>
            </a:pPr>
            <a:r>
              <a:rPr lang="en-US" sz="1700" dirty="0"/>
              <a:t>2009-10 		Oakland (CA) Police Department deploys 200 BWCs.</a:t>
            </a:r>
          </a:p>
          <a:p>
            <a:pPr marL="0" indent="0">
              <a:lnSpc>
                <a:spcPct val="100000"/>
              </a:lnSpc>
              <a:spcBef>
                <a:spcPts val="0"/>
              </a:spcBef>
              <a:buNone/>
              <a:defRPr/>
            </a:pPr>
            <a:endParaRPr lang="en-US" sz="1700" dirty="0"/>
          </a:p>
          <a:p>
            <a:pPr marL="0" indent="0">
              <a:lnSpc>
                <a:spcPct val="100000"/>
              </a:lnSpc>
              <a:spcBef>
                <a:spcPts val="0"/>
              </a:spcBef>
              <a:buNone/>
              <a:defRPr/>
            </a:pPr>
            <a:r>
              <a:rPr lang="en-US" sz="1700" dirty="0"/>
              <a:t>January 2012	Phoenix PD awarded BJA Smart Policing BWC grant, the first federally funded study of BWCs.</a:t>
            </a:r>
          </a:p>
          <a:p>
            <a:pPr marL="0" indent="0">
              <a:lnSpc>
                <a:spcPct val="100000"/>
              </a:lnSpc>
              <a:spcBef>
                <a:spcPts val="0"/>
              </a:spcBef>
              <a:buNone/>
              <a:defRPr/>
            </a:pPr>
            <a:endParaRPr lang="en-US" sz="1700" dirty="0"/>
          </a:p>
          <a:p>
            <a:pPr marL="0" indent="0">
              <a:lnSpc>
                <a:spcPct val="100000"/>
              </a:lnSpc>
              <a:spcBef>
                <a:spcPts val="0"/>
              </a:spcBef>
              <a:buNone/>
              <a:defRPr/>
            </a:pPr>
            <a:r>
              <a:rPr lang="en-US" sz="1700" dirty="0"/>
              <a:t>August 2013 	</a:t>
            </a:r>
            <a:r>
              <a:rPr lang="en-US" sz="1700" i="1" dirty="0"/>
              <a:t>Floyd</a:t>
            </a:r>
            <a:r>
              <a:rPr lang="en-US" sz="1700" dirty="0"/>
              <a:t> case against NYPD (BWCs as a remedy).</a:t>
            </a:r>
          </a:p>
          <a:p>
            <a:pPr marL="0" indent="0">
              <a:lnSpc>
                <a:spcPct val="100000"/>
              </a:lnSpc>
              <a:spcBef>
                <a:spcPts val="0"/>
              </a:spcBef>
              <a:buNone/>
              <a:defRPr/>
            </a:pPr>
            <a:endParaRPr lang="en-US" sz="1700" dirty="0"/>
          </a:p>
          <a:p>
            <a:pPr marL="0" indent="0">
              <a:lnSpc>
                <a:spcPct val="100000"/>
              </a:lnSpc>
              <a:spcBef>
                <a:spcPts val="0"/>
              </a:spcBef>
              <a:buNone/>
              <a:defRPr/>
            </a:pPr>
            <a:r>
              <a:rPr lang="en-US" sz="1700" dirty="0"/>
              <a:t>Spring 2014 	DOJ and Police Executive Research Forum BWC reports released.</a:t>
            </a:r>
          </a:p>
          <a:p>
            <a:pPr marL="0" indent="0">
              <a:lnSpc>
                <a:spcPct val="100000"/>
              </a:lnSpc>
              <a:spcBef>
                <a:spcPts val="0"/>
              </a:spcBef>
              <a:buNone/>
              <a:defRPr/>
            </a:pPr>
            <a:endParaRPr lang="en-US" sz="1700" dirty="0"/>
          </a:p>
          <a:p>
            <a:pPr marL="0" indent="0">
              <a:lnSpc>
                <a:spcPct val="100000"/>
              </a:lnSpc>
              <a:spcBef>
                <a:spcPts val="0"/>
              </a:spcBef>
              <a:buNone/>
              <a:defRPr/>
            </a:pPr>
            <a:r>
              <a:rPr lang="en-US" sz="1700" dirty="0"/>
              <a:t>August 2014 	Michael Brown killed in Ferguson. </a:t>
            </a:r>
          </a:p>
          <a:p>
            <a:pPr marL="0" indent="0">
              <a:lnSpc>
                <a:spcPct val="100000"/>
              </a:lnSpc>
              <a:spcBef>
                <a:spcPts val="0"/>
              </a:spcBef>
              <a:buNone/>
              <a:defRPr/>
            </a:pPr>
            <a:endParaRPr lang="en-US" sz="1700" dirty="0"/>
          </a:p>
          <a:p>
            <a:pPr marL="0" indent="0">
              <a:lnSpc>
                <a:spcPct val="100000"/>
              </a:lnSpc>
              <a:spcBef>
                <a:spcPts val="0"/>
              </a:spcBef>
              <a:buNone/>
              <a:defRPr/>
            </a:pPr>
            <a:r>
              <a:rPr lang="en-US" sz="1700" dirty="0"/>
              <a:t>December 2014 	White House announces Community Policing Plan and BWC pledge ($75 million over 3 years 			for 50,000 BWCs).</a:t>
            </a:r>
          </a:p>
          <a:p>
            <a:pPr marL="0" indent="0">
              <a:lnSpc>
                <a:spcPct val="100000"/>
              </a:lnSpc>
              <a:spcBef>
                <a:spcPts val="0"/>
              </a:spcBef>
              <a:buNone/>
              <a:defRPr/>
            </a:pPr>
            <a:endParaRPr lang="en-US" sz="1700" dirty="0"/>
          </a:p>
          <a:p>
            <a:pPr marL="0" indent="0">
              <a:lnSpc>
                <a:spcPct val="100000"/>
              </a:lnSpc>
              <a:spcBef>
                <a:spcPts val="0"/>
              </a:spcBef>
              <a:buNone/>
              <a:defRPr/>
            </a:pPr>
            <a:r>
              <a:rPr lang="en-US" sz="1700" dirty="0"/>
              <a:t>April 2015 	Freddie Gray dies while in custody of the Baltimore PD.</a:t>
            </a:r>
          </a:p>
          <a:p>
            <a:pPr>
              <a:lnSpc>
                <a:spcPct val="100000"/>
              </a:lnSpc>
              <a:spcBef>
                <a:spcPts val="0"/>
              </a:spcBef>
              <a:defRPr/>
            </a:pPr>
            <a:endParaRPr lang="en-US" sz="1700" dirty="0"/>
          </a:p>
          <a:p>
            <a:pPr marL="0" indent="0">
              <a:lnSpc>
                <a:spcPct val="100000"/>
              </a:lnSpc>
              <a:spcBef>
                <a:spcPts val="0"/>
              </a:spcBef>
              <a:buNone/>
              <a:defRPr/>
            </a:pPr>
            <a:r>
              <a:rPr lang="en-US" sz="1700" dirty="0"/>
              <a:t>May 2015 	DOJ releases the National BWC Toolkit;</a:t>
            </a:r>
          </a:p>
          <a:p>
            <a:pPr marL="0" indent="0">
              <a:lnSpc>
                <a:spcPct val="100000"/>
              </a:lnSpc>
              <a:spcBef>
                <a:spcPts val="0"/>
              </a:spcBef>
              <a:buNone/>
              <a:defRPr/>
            </a:pPr>
            <a:r>
              <a:rPr lang="en-US" sz="1700" dirty="0"/>
              <a:t>	   	President’s Task Force on 21st Century Policing Final Report.</a:t>
            </a:r>
          </a:p>
          <a:p>
            <a:pPr marL="0" indent="0">
              <a:buNone/>
              <a:defRPr/>
            </a:pPr>
            <a:r>
              <a:rPr lang="en-US" sz="1700" dirty="0"/>
              <a:t>September 2015  	73 agencies awarded funding through BJA BWC Pilot Implementation Program.</a:t>
            </a:r>
          </a:p>
          <a:p>
            <a:pPr marL="0" indent="0">
              <a:buNone/>
              <a:defRPr/>
            </a:pPr>
            <a:r>
              <a:rPr lang="en-US" sz="1700" dirty="0"/>
              <a:t>September 2016	106</a:t>
            </a:r>
            <a:r>
              <a:rPr lang="en-US" sz="1700" dirty="0">
                <a:solidFill>
                  <a:srgbClr val="FF0000"/>
                </a:solidFill>
              </a:rPr>
              <a:t> </a:t>
            </a:r>
            <a:r>
              <a:rPr lang="en-US" sz="1700" dirty="0"/>
              <a:t>agencies awarded funding through BJA BWC Policy and Implementation 				Program.</a:t>
            </a:r>
          </a:p>
          <a:p>
            <a:pPr marL="0" indent="0">
              <a:buNone/>
              <a:defRPr/>
            </a:pPr>
            <a:endParaRPr lang="en-US" sz="1400" dirty="0"/>
          </a:p>
          <a:p>
            <a:pPr marL="0" indent="0">
              <a:buNone/>
              <a:defRPr/>
            </a:pPr>
            <a:endParaRPr lang="en-US" sz="1400" dirty="0"/>
          </a:p>
          <a:p>
            <a:pPr marL="0" indent="0">
              <a:buNone/>
              <a:defRPr/>
            </a:pPr>
            <a:endParaRPr lang="en-US" sz="1400" dirty="0"/>
          </a:p>
          <a:p>
            <a:pPr marL="0" indent="0">
              <a:buNone/>
              <a:defRPr/>
            </a:pPr>
            <a:endParaRPr lang="en-US" altLang="en-US" sz="1400" dirty="0"/>
          </a:p>
        </p:txBody>
      </p:sp>
      <p:sp>
        <p:nvSpPr>
          <p:cNvPr id="3" name="Slide Number Placeholder 2"/>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92027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t>Common Goals for Deploying BWCs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293086947"/>
              </p:ext>
            </p:extLst>
          </p:nvPr>
        </p:nvGraphicFramePr>
        <p:xfrm>
          <a:off x="781050" y="1466849"/>
          <a:ext cx="10515613" cy="4667189"/>
        </p:xfrm>
        <a:graphic>
          <a:graphicData uri="http://schemas.openxmlformats.org/drawingml/2006/table">
            <a:tbl>
              <a:tblPr/>
              <a:tblGrid>
                <a:gridCol w="10515613">
                  <a:extLst>
                    <a:ext uri="{9D8B030D-6E8A-4147-A177-3AD203B41FA5}">
                      <a16:colId xmlns="" xmlns:a16="http://schemas.microsoft.com/office/drawing/2014/main" val="20000"/>
                    </a:ext>
                  </a:extLst>
                </a:gridCol>
              </a:tblGrid>
              <a:tr h="4667189">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b="0" kern="1200" dirty="0">
                          <a:solidFill>
                            <a:srgbClr val="000000"/>
                          </a:solidFill>
                          <a:latin typeface="+mn-lt"/>
                          <a:ea typeface="+mn-ea"/>
                          <a:cs typeface="+mn-cs"/>
                        </a:rPr>
                        <a:t>Increased officer safety</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b="0" kern="1200" dirty="0">
                          <a:solidFill>
                            <a:srgbClr val="000000"/>
                          </a:solidFill>
                          <a:latin typeface="+mn-lt"/>
                          <a:ea typeface="+mn-ea"/>
                          <a:cs typeface="+mn-cs"/>
                        </a:rPr>
                        <a:t>Opportunities for police training</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b="0" kern="1200" dirty="0">
                          <a:solidFill>
                            <a:srgbClr val="000000"/>
                          </a:solidFill>
                          <a:latin typeface="+mn-lt"/>
                          <a:ea typeface="+mn-ea"/>
                          <a:cs typeface="+mn-cs"/>
                        </a:rPr>
                        <a:t>Improved evidence for arrest and prosecution</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b="0" kern="1200" dirty="0">
                          <a:solidFill>
                            <a:srgbClr val="000000"/>
                          </a:solidFill>
                          <a:latin typeface="+mn-lt"/>
                          <a:ea typeface="+mn-ea"/>
                          <a:cs typeface="+mn-cs"/>
                        </a:rPr>
                        <a:t>Expedited resolution of complaints and lawsuits </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b="0" kern="1200" dirty="0">
                          <a:solidFill>
                            <a:srgbClr val="000000"/>
                          </a:solidFill>
                          <a:latin typeface="+mn-lt"/>
                          <a:ea typeface="+mn-ea"/>
                          <a:cs typeface="+mn-cs"/>
                        </a:rPr>
                        <a:t>Improved citizen behavior </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b="0" kern="1200" dirty="0">
                          <a:solidFill>
                            <a:srgbClr val="000000"/>
                          </a:solidFill>
                          <a:latin typeface="+mn-lt"/>
                          <a:ea typeface="+mn-ea"/>
                          <a:cs typeface="+mn-cs"/>
                        </a:rPr>
                        <a:t>Enhanced legitimacy and public satisfaction</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b="0" kern="1200" dirty="0">
                          <a:solidFill>
                            <a:srgbClr val="000000"/>
                          </a:solidFill>
                          <a:latin typeface="+mn-lt"/>
                          <a:ea typeface="+mn-ea"/>
                          <a:cs typeface="+mn-cs"/>
                        </a:rPr>
                        <a:t>Increased transparency</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b="0" kern="1200" dirty="0">
                          <a:solidFill>
                            <a:srgbClr val="000000"/>
                          </a:solidFill>
                          <a:latin typeface="+mn-lt"/>
                          <a:ea typeface="+mn-ea"/>
                          <a:cs typeface="+mn-cs"/>
                        </a:rPr>
                        <a:t>Improved police officer </a:t>
                      </a:r>
                      <a:r>
                        <a:rPr lang="en-US" altLang="en-US" sz="2800" b="0" kern="1200" dirty="0" smtClean="0">
                          <a:solidFill>
                            <a:srgbClr val="000000"/>
                          </a:solidFill>
                          <a:latin typeface="+mn-lt"/>
                          <a:ea typeface="+mn-ea"/>
                          <a:cs typeface="+mn-cs"/>
                        </a:rPr>
                        <a:t>behavior</a:t>
                      </a:r>
                      <a:endParaRPr lang="en-US" altLang="en-US" sz="2800" b="0" kern="1200" dirty="0">
                        <a:solidFill>
                          <a:srgbClr val="000000"/>
                        </a:solidFill>
                        <a:latin typeface="+mn-lt"/>
                        <a:ea typeface="+mn-ea"/>
                        <a:cs typeface="+mn-cs"/>
                      </a:endParaRPr>
                    </a:p>
                  </a:txBody>
                  <a:tcPr marL="87495" marR="874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3887579589"/>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unburst">
  <a:themeElements>
    <a:clrScheme name="sunburs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unbur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burs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unburs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unburs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unburs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unburs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unburs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unburs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4541</TotalTime>
  <Words>5784</Words>
  <Application>Microsoft Office PowerPoint</Application>
  <PresentationFormat>Custom</PresentationFormat>
  <Paragraphs>688</Paragraphs>
  <Slides>64</Slides>
  <Notes>62</Notes>
  <HiddenSlides>0</HiddenSlides>
  <MMClips>0</MMClips>
  <ScaleCrop>false</ScaleCrop>
  <HeadingPairs>
    <vt:vector size="4" baseType="variant">
      <vt:variant>
        <vt:lpstr>Theme</vt:lpstr>
      </vt:variant>
      <vt:variant>
        <vt:i4>6</vt:i4>
      </vt:variant>
      <vt:variant>
        <vt:lpstr>Slide Titles</vt:lpstr>
      </vt:variant>
      <vt:variant>
        <vt:i4>64</vt:i4>
      </vt:variant>
    </vt:vector>
  </HeadingPairs>
  <TitlesOfParts>
    <vt:vector size="70" baseType="lpstr">
      <vt:lpstr>sunburst</vt:lpstr>
      <vt:lpstr>2_Office Theme</vt:lpstr>
      <vt:lpstr>4_Office Theme</vt:lpstr>
      <vt:lpstr>Concourse</vt:lpstr>
      <vt:lpstr>6_Office Theme</vt:lpstr>
      <vt:lpstr>Office Theme</vt:lpstr>
      <vt:lpstr>Body-Worn Camera Training Guide</vt:lpstr>
      <vt:lpstr>Purpose </vt:lpstr>
      <vt:lpstr>Table of Contents</vt:lpstr>
      <vt:lpstr>Module 1: Introduction and Background on BWCs </vt:lpstr>
      <vt:lpstr>Learning Objectives </vt:lpstr>
      <vt:lpstr>Before and After Police BWCs</vt:lpstr>
      <vt:lpstr>What types of cameras were used in these videos?</vt:lpstr>
      <vt:lpstr>Timeline of Key Events for BWCs in the USA</vt:lpstr>
      <vt:lpstr>Common Goals for Deploying BWCs</vt:lpstr>
      <vt:lpstr>Identify the Goals of Your BWC Program</vt:lpstr>
      <vt:lpstr>Common Concerns about BWCs</vt:lpstr>
      <vt:lpstr>Examples of Burgeoning Body of Research on BWCs</vt:lpstr>
      <vt:lpstr>Select Findings</vt:lpstr>
      <vt:lpstr>Terms to Know</vt:lpstr>
      <vt:lpstr>PowerPoint Presentation</vt:lpstr>
      <vt:lpstr>PowerPoint Presentation</vt:lpstr>
      <vt:lpstr>Module 2: BWC Device  Specifications and Operations</vt:lpstr>
      <vt:lpstr>Learning Objectives </vt:lpstr>
      <vt:lpstr>Examples of BWC Specifications</vt:lpstr>
      <vt:lpstr>Hardware and Software Associated with BWC systems</vt:lpstr>
      <vt:lpstr>Operations</vt:lpstr>
      <vt:lpstr>Insert vendor slides here</vt:lpstr>
      <vt:lpstr>Active BWC Training – Operational Issues</vt:lpstr>
      <vt:lpstr>Module 3: BWC Policy and Practice</vt:lpstr>
      <vt:lpstr>Learning Objectives (should be modified based on agency policy) </vt:lpstr>
      <vt:lpstr>Who Wears a BWC? (modify based on agency policy)</vt:lpstr>
      <vt:lpstr>Pre-Shift &amp; Post-Shift Inspection (modify based on agency policy)</vt:lpstr>
      <vt:lpstr>Officer Responsibilities (modify based on agency policy)</vt:lpstr>
      <vt:lpstr>Investigator Responsibilities (modify based on agency policy)</vt:lpstr>
      <vt:lpstr>When to Activate the BWC (modify based on agency policy)</vt:lpstr>
      <vt:lpstr>Required Activation, Examples (modify based on agency policy)</vt:lpstr>
      <vt:lpstr>Prohibited Recordings (modify based on agency policy)</vt:lpstr>
      <vt:lpstr>Cessation of Recordings (modify based on agency policy)</vt:lpstr>
      <vt:lpstr>Cessation of Recordings (modify based on agency policy)</vt:lpstr>
      <vt:lpstr>Cessation of Recordings (modify based on agency policy)</vt:lpstr>
      <vt:lpstr>Discretionary Activation and Deactivation (modify based on agency policy)</vt:lpstr>
      <vt:lpstr>Officer Review of Recordings (modify based on agency policy)</vt:lpstr>
      <vt:lpstr>Citizen Notification (modify based on agency policy)</vt:lpstr>
      <vt:lpstr>Data Transfer, Download, and Report Writing (modify based on agency policy)</vt:lpstr>
      <vt:lpstr>Data Retention (modify based on agency policy and state law)</vt:lpstr>
      <vt:lpstr>Release of Captured Video (modify based on agency policy)</vt:lpstr>
      <vt:lpstr>Active BWC Training – Scenarios (Spokane)</vt:lpstr>
      <vt:lpstr>Module 4: Agency Accountability</vt:lpstr>
      <vt:lpstr>Learning Objectives</vt:lpstr>
      <vt:lpstr>Supervisory Access to BWC Data (modify based on agency policy)</vt:lpstr>
      <vt:lpstr>Supervisor Use of BWC Footage (modify based on agency policy)</vt:lpstr>
      <vt:lpstr>Department Review (modify based on agency policy) </vt:lpstr>
      <vt:lpstr>Serious Incident Protocol (modify based on agency policy) </vt:lpstr>
      <vt:lpstr>Supervisor Responsibilities (modify based on agency policy)</vt:lpstr>
      <vt:lpstr>Supervisor’s Responsibilities (modify based on agency policy)</vt:lpstr>
      <vt:lpstr>Supervisor’s Responsibilities (modify based on agency policy)</vt:lpstr>
      <vt:lpstr>Additional Resources and Readings</vt:lpstr>
      <vt:lpstr>PERF/COPS and “Assessing the Evidence” Reports</vt:lpstr>
      <vt:lpstr>Resources: BJA National Body-Worn Camera Toolkit</vt:lpstr>
      <vt:lpstr>Other Resources</vt:lpstr>
      <vt:lpstr>Other Resources: BJA Policy and Implementation Program for BWCs</vt:lpstr>
      <vt:lpstr>Sample Review Test Questions</vt:lpstr>
      <vt:lpstr>PowerPoint Presentation</vt:lpstr>
      <vt:lpstr>PowerPoint Presentation</vt:lpstr>
      <vt:lpstr>PowerPoint Presentation</vt:lpstr>
      <vt:lpstr>PowerPoint Presentation</vt:lpstr>
      <vt:lpstr>PowerPoint Presentation</vt:lpstr>
      <vt:lpstr>Example</vt:lpstr>
      <vt:lpstr>Example,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Training</dc:title>
  <dc:creator>Michaela Flippin</dc:creator>
  <cp:lastModifiedBy>Denise Rodriguez </cp:lastModifiedBy>
  <cp:revision>199</cp:revision>
  <cp:lastPrinted>2016-12-28T17:21:16Z</cp:lastPrinted>
  <dcterms:created xsi:type="dcterms:W3CDTF">2016-09-21T17:35:45Z</dcterms:created>
  <dcterms:modified xsi:type="dcterms:W3CDTF">2017-07-03T17:20:16Z</dcterms:modified>
</cp:coreProperties>
</file>